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media/audio1.bin" ContentType="audi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dia/audio10.bin" ContentType="audio/unknown"/>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19" r:id="rId2"/>
    <p:sldMasterId id="2147483735" r:id="rId3"/>
    <p:sldMasterId id="2147483751" r:id="rId4"/>
    <p:sldMasterId id="2147483767" r:id="rId5"/>
    <p:sldMasterId id="2147483783" r:id="rId6"/>
    <p:sldMasterId id="2147483822" r:id="rId7"/>
  </p:sldMasterIdLst>
  <p:notesMasterIdLst>
    <p:notesMasterId r:id="rId48"/>
  </p:notesMasterIdLst>
  <p:sldIdLst>
    <p:sldId id="264" r:id="rId8"/>
    <p:sldId id="265" r:id="rId9"/>
    <p:sldId id="260" r:id="rId10"/>
    <p:sldId id="266" r:id="rId11"/>
    <p:sldId id="256" r:id="rId12"/>
    <p:sldId id="268" r:id="rId13"/>
    <p:sldId id="267" r:id="rId14"/>
    <p:sldId id="270" r:id="rId15"/>
    <p:sldId id="276" r:id="rId16"/>
    <p:sldId id="277" r:id="rId17"/>
    <p:sldId id="278" r:id="rId18"/>
    <p:sldId id="273" r:id="rId19"/>
    <p:sldId id="274" r:id="rId20"/>
    <p:sldId id="275" r:id="rId21"/>
    <p:sldId id="279" r:id="rId22"/>
    <p:sldId id="280" r:id="rId23"/>
    <p:sldId id="289" r:id="rId24"/>
    <p:sldId id="290" r:id="rId25"/>
    <p:sldId id="281" r:id="rId26"/>
    <p:sldId id="291" r:id="rId27"/>
    <p:sldId id="282" r:id="rId28"/>
    <p:sldId id="292" r:id="rId29"/>
    <p:sldId id="293" r:id="rId30"/>
    <p:sldId id="283" r:id="rId31"/>
    <p:sldId id="284" r:id="rId32"/>
    <p:sldId id="294" r:id="rId33"/>
    <p:sldId id="296" r:id="rId34"/>
    <p:sldId id="295" r:id="rId35"/>
    <p:sldId id="285" r:id="rId36"/>
    <p:sldId id="297" r:id="rId37"/>
    <p:sldId id="286" r:id="rId38"/>
    <p:sldId id="299" r:id="rId39"/>
    <p:sldId id="303" r:id="rId40"/>
    <p:sldId id="300" r:id="rId41"/>
    <p:sldId id="298" r:id="rId42"/>
    <p:sldId id="287" r:id="rId43"/>
    <p:sldId id="301" r:id="rId44"/>
    <p:sldId id="302" r:id="rId45"/>
    <p:sldId id="288" r:id="rId46"/>
    <p:sldId id="262" r:id="rId47"/>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67159" autoAdjust="0"/>
  </p:normalViewPr>
  <p:slideViewPr>
    <p:cSldViewPr snapToGrid="0" snapToObjects="1">
      <p:cViewPr varScale="1">
        <p:scale>
          <a:sx n="55" d="100"/>
          <a:sy n="55" d="100"/>
        </p:scale>
        <p:origin x="-1008" y="-1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60D54-D85E-2644-A7BA-DB334439DD6B}" type="datetimeFigureOut">
              <a:rPr kumimoji="1" lang="zh-CN" altLang="en-US" smtClean="0"/>
              <a:t>10/20/15</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2260EA-FAD9-504D-8FA2-DEC09C9F23CD}" type="slidenum">
              <a:rPr kumimoji="1" lang="zh-CN" altLang="en-US" smtClean="0"/>
              <a:t>‹#›</a:t>
            </a:fld>
            <a:endParaRPr kumimoji="1" lang="zh-CN" altLang="en-US"/>
          </a:p>
        </p:txBody>
      </p:sp>
    </p:spTree>
    <p:extLst>
      <p:ext uri="{BB962C8B-B14F-4D97-AF65-F5344CB8AC3E}">
        <p14:creationId xmlns:p14="http://schemas.microsoft.com/office/powerpoint/2010/main" val="4455290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smtClean="0">
                <a:solidFill>
                  <a:schemeClr val="tx1"/>
                </a:solidFill>
                <a:effectLst/>
                <a:latin typeface="+mn-lt"/>
                <a:ea typeface="+mn-ea"/>
                <a:cs typeface="+mn-cs"/>
              </a:rPr>
              <a:t>After evaluating the Indiana University clickstream data, we find many interesting phenomenon. </a:t>
            </a:r>
            <a:endParaRPr lang="zh-CN" altLang="en-US"/>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1933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3-8 Go</a:t>
            </a:r>
            <a:r>
              <a:rPr lang="zh-CN" altLang="zh-CN" sz="1200" kern="1200" dirty="0" smtClean="0">
                <a:solidFill>
                  <a:schemeClr val="tx1"/>
                </a:solidFill>
                <a:effectLst/>
                <a:latin typeface="+mn-lt"/>
                <a:ea typeface="+mn-ea"/>
                <a:cs typeface="+mn-cs"/>
              </a:rPr>
              <a:t>采纳中社会影响和趋同性的影响</a:t>
            </a:r>
            <a:r>
              <a:rPr lang="en-US" altLang="zh-CN" sz="1200" kern="1200" baseline="300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）每天的采纳数，（</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）累计采纳数</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36</a:t>
            </a:fld>
            <a:endParaRPr kumimoji="1" lang="zh-CN" altLang="en-US"/>
          </a:p>
        </p:txBody>
      </p:sp>
    </p:spTree>
    <p:extLst>
      <p:ext uri="{BB962C8B-B14F-4D97-AF65-F5344CB8AC3E}">
        <p14:creationId xmlns:p14="http://schemas.microsoft.com/office/powerpoint/2010/main" val="334050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Due to the precious chance to give this lecture, I also want to introduce our another interesting research. </a:t>
            </a:r>
            <a:endParaRPr lang="zh-CN" altLang="en-US" dirty="0"/>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286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影响信息扩散的因素不仅限于以上两个方面。在线社会网络中每时每刻都有成千上万的消息在传播，且信息内容千差万别。从信息自身角度来讲，不同信息对同一用户的吸引程度不同，例如明星的绯闻消息永远都是热门话题，传播速度快，大部分用户都愿意参与讨论和扩散；而宗教类消息比较小众，参与人数较少，热门程度也不高。从用户角度来讲，不同用户对同一信息感兴趣的程度不同，例如足球爱好者会格外关注体育类消息，对其感兴趣程度最高，如果体育爱好者接触到财经类消息，那么其感兴趣程度会大幅下降。在本章中我们将探讨影响信息扩散的各种可计算性因素。</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5</a:t>
            </a:fld>
            <a:endParaRPr kumimoji="1" lang="zh-CN" altLang="en-US"/>
          </a:p>
        </p:txBody>
      </p:sp>
    </p:spTree>
    <p:extLst>
      <p:ext uri="{BB962C8B-B14F-4D97-AF65-F5344CB8AC3E}">
        <p14:creationId xmlns:p14="http://schemas.microsoft.com/office/powerpoint/2010/main" val="247472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网络密度大用户之间高度互联，发布到</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上的一个故事初始时通过网络传播很快，因为正追随（</a:t>
            </a:r>
            <a:r>
              <a:rPr lang="en-US" altLang="zh-CN" sz="1200" kern="1200" dirty="0" smtClean="0">
                <a:solidFill>
                  <a:schemeClr val="tx1"/>
                </a:solidFill>
                <a:effectLst/>
                <a:latin typeface="+mn-lt"/>
                <a:ea typeface="+mn-ea"/>
                <a:cs typeface="+mn-cs"/>
              </a:rPr>
              <a:t>Follow</a:t>
            </a:r>
            <a:r>
              <a:rPr lang="zh-CN" altLang="zh-CN" sz="1200" kern="1200" dirty="0" smtClean="0">
                <a:solidFill>
                  <a:schemeClr val="tx1"/>
                </a:solidFill>
                <a:effectLst/>
                <a:latin typeface="+mn-lt"/>
                <a:ea typeface="+mn-ea"/>
                <a:cs typeface="+mn-cs"/>
              </a:rPr>
              <a:t>）故事提交者的用户也可能追随其他的对故事进行评价的投票者。当某故事被推进到头版时，它被暴露在大量的不连通用户下。网络上该故事的传播将显著减慢，尽管该故事仍可能从</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受众获得产生大量响应。而</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社会网络较</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稀疏，初始时网络上的故事传播相对于</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故事较慢，但它们会持续以这个速度扩散，相对于</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故事一般在网络上更具有渗透性。</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7</a:t>
            </a:fld>
            <a:endParaRPr kumimoji="1" lang="zh-CN" altLang="en-US"/>
          </a:p>
        </p:txBody>
      </p:sp>
    </p:spTree>
    <p:extLst>
      <p:ext uri="{BB962C8B-B14F-4D97-AF65-F5344CB8AC3E}">
        <p14:creationId xmlns:p14="http://schemas.microsoft.com/office/powerpoint/2010/main" val="40857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3‑1</a:t>
            </a:r>
            <a:r>
              <a:rPr lang="zh-CN" altLang="zh-CN" sz="1200" kern="1200" dirty="0" smtClean="0">
                <a:solidFill>
                  <a:schemeClr val="tx1"/>
                </a:solidFill>
                <a:effectLst/>
                <a:latin typeface="+mn-lt"/>
                <a:ea typeface="+mn-ea"/>
                <a:cs typeface="+mn-cs"/>
              </a:rPr>
              <a:t>级联规模的分布</a:t>
            </a:r>
            <a:r>
              <a:rPr lang="en-US" altLang="zh-CN" sz="1200" kern="1200" baseline="30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。小插图给出了上传者的粉丝的（</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）投票数分布或（</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）转推数分布</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对于</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故事网络级联分布虽然存在轻微的不对称性，但仍可用正态分布来较好的刻画，这不同于博客帖子网络的级联规模所呈现的幂律分布</a:t>
            </a:r>
            <a:r>
              <a:rPr lang="en-US" altLang="zh-CN" sz="1200" kern="1200" baseline="300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。此外每个故事都产生了级联，即都收到了粉丝投票。</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故事的级联规模分布似乎也是正态分布，但却具有更高的均值，且很大数量的故事没有在网络中传播。该分布比</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中的更宽广，表明故事在</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网络中传播的更深远。</a:t>
            </a:r>
            <a:endParaRPr lang="en-US" altLang="zh-CN" sz="1200" kern="1200" dirty="0" smtClean="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8</a:t>
            </a:fld>
            <a:endParaRPr kumimoji="1" lang="zh-CN" altLang="en-US"/>
          </a:p>
        </p:txBody>
      </p:sp>
    </p:spTree>
    <p:extLst>
      <p:ext uri="{BB962C8B-B14F-4D97-AF65-F5344CB8AC3E}">
        <p14:creationId xmlns:p14="http://schemas.microsoft.com/office/powerpoint/2010/main" val="131848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从红色暴露曲线的斜率来看，地震和政治类的信息的采纳曲线不会随着</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的增加而明显改变。另外地震和政治类这两类信息的采纳概率也低于平均的水平，而娱乐和运动消息的采纳概率则高于平均水平。</a:t>
            </a:r>
            <a:endParaRPr lang="en-US" altLang="zh-CN" sz="1200" kern="1200" dirty="0" smtClean="0">
              <a:solidFill>
                <a:schemeClr val="tx1"/>
              </a:solidFill>
              <a:effectLst/>
              <a:latin typeface="+mn-lt"/>
              <a:ea typeface="+mn-ea"/>
              <a:cs typeface="+mn-cs"/>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一个普遍的直觉是不同种类的信息在网上传播的模式不同，</a:t>
            </a:r>
            <a:r>
              <a:rPr lang="en-US" altLang="zh-CN" sz="1200" kern="1200" dirty="0" smtClean="0">
                <a:solidFill>
                  <a:schemeClr val="tx1"/>
                </a:solidFill>
                <a:effectLst/>
                <a:latin typeface="+mn-lt"/>
                <a:ea typeface="+mn-ea"/>
                <a:cs typeface="+mn-cs"/>
              </a:rPr>
              <a:t>Romero</a:t>
            </a:r>
            <a:r>
              <a:rPr lang="zh-CN" altLang="zh-CN" sz="1200" kern="1200" dirty="0" smtClean="0">
                <a:solidFill>
                  <a:schemeClr val="tx1"/>
                </a:solidFill>
                <a:effectLst/>
                <a:latin typeface="+mn-lt"/>
                <a:ea typeface="+mn-ea"/>
                <a:cs typeface="+mn-cs"/>
              </a:rPr>
              <a:t>等系统的研究了</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中不同主题信息的扩散机制存在的差异</a:t>
            </a:r>
            <a:r>
              <a:rPr lang="en-US" altLang="zh-CN" sz="1200" kern="1200" baseline="300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。研究发现关于在政治上有争议的话题的标签特别具有持续性，反复的暴露对于采纳持续性具有非同寻常的大的边缘效应，这提供了第一个大规模的关于社会学当中“复杂的传播”（</a:t>
            </a:r>
            <a:r>
              <a:rPr lang="en-US" altLang="zh-CN" sz="1200" kern="1200" dirty="0" smtClean="0">
                <a:solidFill>
                  <a:schemeClr val="tx1"/>
                </a:solidFill>
                <a:effectLst/>
                <a:latin typeface="+mn-lt"/>
                <a:ea typeface="+mn-ea"/>
                <a:cs typeface="+mn-cs"/>
              </a:rPr>
              <a:t>Complex contagion</a:t>
            </a:r>
            <a:r>
              <a:rPr lang="zh-CN" altLang="zh-CN" sz="1200" kern="1200" dirty="0" smtClean="0">
                <a:solidFill>
                  <a:schemeClr val="tx1"/>
                </a:solidFill>
                <a:effectLst/>
                <a:latin typeface="+mn-lt"/>
                <a:ea typeface="+mn-ea"/>
                <a:cs typeface="+mn-cs"/>
              </a:rPr>
              <a:t>）原理的实证验证。复杂的传播原理假定，当一个思想在某些方面有争议时，反复暴露于该思想下对于思想的传播至关重要。</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中跟习语和新词语相关的标签没有持续性，相对于第一次暴露，多重暴露所带来的影响迅速衰减。</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22</a:t>
            </a:fld>
            <a:endParaRPr kumimoji="1" lang="zh-CN" altLang="en-US"/>
          </a:p>
        </p:txBody>
      </p:sp>
    </p:spTree>
    <p:extLst>
      <p:ext uri="{BB962C8B-B14F-4D97-AF65-F5344CB8AC3E}">
        <p14:creationId xmlns:p14="http://schemas.microsoft.com/office/powerpoint/2010/main" val="286150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对</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的研究发现</a:t>
            </a:r>
            <a:r>
              <a:rPr lang="en-US" altLang="zh-CN" sz="1200" kern="1200" baseline="30000" dirty="0" smtClean="0">
                <a:solidFill>
                  <a:schemeClr val="tx1"/>
                </a:solidFill>
                <a:effectLst/>
                <a:latin typeface="+mn-lt"/>
                <a:ea typeface="+mn-ea"/>
                <a:cs typeface="+mn-cs"/>
              </a:rPr>
              <a:t>[31]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中用户属性之间的相似性可以显著地影响信息扩散速度，并且二者之间的关系跟扩散信息的主题以及用以刻画扩散程度的参数密切相关。对</a:t>
            </a:r>
            <a:r>
              <a:rPr lang="en-US" altLang="zh-CN" sz="1200" kern="1200" dirty="0" smtClean="0">
                <a:solidFill>
                  <a:schemeClr val="tx1"/>
                </a:solidFill>
                <a:effectLst/>
                <a:latin typeface="+mn-lt"/>
                <a:ea typeface="+mn-ea"/>
                <a:cs typeface="+mn-cs"/>
              </a:rPr>
              <a:t>Yahoo </a:t>
            </a:r>
            <a:r>
              <a:rPr lang="zh-CN" altLang="zh-CN" sz="1200" kern="1200" dirty="0" smtClean="0">
                <a:solidFill>
                  <a:schemeClr val="tx1"/>
                </a:solidFill>
                <a:effectLst/>
                <a:latin typeface="+mn-lt"/>
                <a:ea typeface="+mn-ea"/>
                <a:cs typeface="+mn-cs"/>
              </a:rPr>
              <a:t>实时通信系统的研究也发现</a:t>
            </a:r>
            <a:r>
              <a:rPr lang="en-US" altLang="zh-CN" sz="1200" kern="1200" baseline="300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，用户之间的相似性在影响移动服务应用程序扩散方面起了重要作用。</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29</a:t>
            </a:fld>
            <a:endParaRPr kumimoji="1" lang="zh-CN" altLang="en-US"/>
          </a:p>
        </p:txBody>
      </p:sp>
    </p:spTree>
    <p:extLst>
      <p:ext uri="{BB962C8B-B14F-4D97-AF65-F5344CB8AC3E}">
        <p14:creationId xmlns:p14="http://schemas.microsoft.com/office/powerpoint/2010/main" val="1388210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当购买了一台新的相机后，使用高端相机的用户相对于使用傻瓜式相机的更忠诚于他们的品牌（</a:t>
            </a:r>
            <a:r>
              <a:rPr lang="en-US" altLang="zh-CN" sz="1200" kern="1200" dirty="0" smtClean="0">
                <a:solidFill>
                  <a:schemeClr val="tx1"/>
                </a:solidFill>
                <a:effectLst/>
                <a:latin typeface="+mn-lt"/>
                <a:ea typeface="+mn-ea"/>
                <a:cs typeface="+mn-cs"/>
              </a:rPr>
              <a:t>60% </a:t>
            </a:r>
            <a:r>
              <a:rPr lang="en-US" altLang="zh-CN" sz="1200" kern="1200" dirty="0" err="1" smtClean="0">
                <a:solidFill>
                  <a:schemeClr val="tx1"/>
                </a:solidFill>
                <a:effectLst/>
                <a:latin typeface="+mn-lt"/>
                <a:ea typeface="+mn-ea"/>
                <a:cs typeface="+mn-cs"/>
              </a:rPr>
              <a:t>vs</a:t>
            </a:r>
            <a:r>
              <a:rPr lang="en-US" altLang="zh-CN" sz="1200" kern="1200" dirty="0" smtClean="0">
                <a:solidFill>
                  <a:schemeClr val="tx1"/>
                </a:solidFill>
                <a:effectLst/>
                <a:latin typeface="+mn-lt"/>
                <a:ea typeface="+mn-ea"/>
                <a:cs typeface="+mn-cs"/>
              </a:rPr>
              <a:t> 33%</a:t>
            </a:r>
            <a:r>
              <a:rPr lang="zh-CN" altLang="zh-CN" sz="1200" kern="1200" dirty="0" smtClean="0">
                <a:solidFill>
                  <a:schemeClr val="tx1"/>
                </a:solidFill>
                <a:effectLst/>
                <a:latin typeface="+mn-lt"/>
                <a:ea typeface="+mn-ea"/>
                <a:cs typeface="+mn-cs"/>
              </a:rPr>
              <a:t>）。对于高派系性好友那些专家用户的品牌一致性达到</a:t>
            </a:r>
            <a:r>
              <a:rPr lang="en-US" altLang="zh-CN" sz="1200" kern="1200" dirty="0" smtClean="0">
                <a:solidFill>
                  <a:schemeClr val="tx1"/>
                </a:solidFill>
                <a:effectLst/>
                <a:latin typeface="+mn-lt"/>
                <a:ea typeface="+mn-ea"/>
                <a:cs typeface="+mn-cs"/>
              </a:rPr>
              <a:t>66%</a:t>
            </a:r>
            <a:r>
              <a:rPr lang="zh-CN" altLang="zh-CN" sz="1200" kern="1200" dirty="0" smtClean="0">
                <a:solidFill>
                  <a:schemeClr val="tx1"/>
                </a:solidFill>
                <a:effectLst/>
                <a:latin typeface="+mn-lt"/>
                <a:ea typeface="+mn-ea"/>
                <a:cs typeface="+mn-cs"/>
              </a:rPr>
              <a:t>。对于好友关系中新的型号的扩散，转换为一个特殊的新的相机型号的用户的连通片的增长不同于随机增长，表明用户会影响他们的好友，使得他们更换特殊的新的型号，当然有很多改变相机型号的好友也会增加该用户改变型号的概率。</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31</a:t>
            </a:fld>
            <a:endParaRPr kumimoji="1" lang="zh-CN" altLang="en-US"/>
          </a:p>
        </p:txBody>
      </p:sp>
    </p:spTree>
    <p:extLst>
      <p:ext uri="{BB962C8B-B14F-4D97-AF65-F5344CB8AC3E}">
        <p14:creationId xmlns:p14="http://schemas.microsoft.com/office/powerpoint/2010/main" val="2324150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Bond</a:t>
            </a:r>
            <a:r>
              <a:rPr lang="zh-CN" altLang="zh-CN" sz="1200" kern="1200" dirty="0" smtClean="0">
                <a:solidFill>
                  <a:schemeClr val="tx1"/>
                </a:solidFill>
                <a:effectLst/>
                <a:latin typeface="+mn-lt"/>
                <a:ea typeface="+mn-ea"/>
                <a:cs typeface="+mn-cs"/>
              </a:rPr>
              <a:t>等利用</a:t>
            </a:r>
            <a:r>
              <a:rPr lang="en-US" altLang="zh-CN" sz="1200" kern="1200" dirty="0" smtClean="0">
                <a:solidFill>
                  <a:schemeClr val="tx1"/>
                </a:solidFill>
                <a:effectLst/>
                <a:latin typeface="+mn-lt"/>
                <a:ea typeface="+mn-ea"/>
                <a:cs typeface="+mn-cs"/>
              </a:rPr>
              <a:t>Facebook</a:t>
            </a:r>
            <a:r>
              <a:rPr lang="zh-CN" altLang="zh-CN" sz="1200" kern="1200" dirty="0" smtClean="0">
                <a:solidFill>
                  <a:schemeClr val="tx1"/>
                </a:solidFill>
                <a:effectLst/>
                <a:latin typeface="+mn-lt"/>
                <a:ea typeface="+mn-ea"/>
                <a:cs typeface="+mn-cs"/>
              </a:rPr>
              <a:t>平台并通过一个随机对照试验，研究了社会影响是否会影响政治动员活动中用户的投票行为</a:t>
            </a:r>
            <a:r>
              <a:rPr lang="en-US" altLang="zh-CN" sz="1200" kern="1200" baseline="30000" dirty="0" smtClean="0">
                <a:solidFill>
                  <a:schemeClr val="tx1"/>
                </a:solidFill>
                <a:effectLst/>
                <a:latin typeface="+mn-lt"/>
                <a:ea typeface="+mn-ea"/>
                <a:cs typeface="+mn-cs"/>
              </a:rPr>
              <a:t>[28]</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2010</a:t>
            </a:r>
            <a:r>
              <a:rPr lang="zh-CN" altLang="zh-CN" sz="1200" kern="1200" dirty="0" smtClean="0">
                <a:solidFill>
                  <a:schemeClr val="tx1"/>
                </a:solidFill>
                <a:effectLst/>
                <a:latin typeface="+mn-lt"/>
                <a:ea typeface="+mn-ea"/>
                <a:cs typeface="+mn-cs"/>
              </a:rPr>
              <a:t>年美国国会选举期间他们向</a:t>
            </a:r>
            <a:r>
              <a:rPr lang="en-US" altLang="zh-CN" sz="1200" kern="1200" dirty="0" smtClean="0">
                <a:solidFill>
                  <a:schemeClr val="tx1"/>
                </a:solidFill>
                <a:effectLst/>
                <a:latin typeface="+mn-lt"/>
                <a:ea typeface="+mn-ea"/>
                <a:cs typeface="+mn-cs"/>
              </a:rPr>
              <a:t>6100</a:t>
            </a:r>
            <a:r>
              <a:rPr lang="zh-CN" altLang="zh-CN" sz="1200" kern="1200" dirty="0" smtClean="0">
                <a:solidFill>
                  <a:schemeClr val="tx1"/>
                </a:solidFill>
                <a:effectLst/>
                <a:latin typeface="+mn-lt"/>
                <a:ea typeface="+mn-ea"/>
                <a:cs typeface="+mn-cs"/>
              </a:rPr>
              <a:t>万</a:t>
            </a:r>
            <a:r>
              <a:rPr lang="en-US" altLang="zh-CN" sz="1200" kern="1200" dirty="0" smtClean="0">
                <a:solidFill>
                  <a:schemeClr val="tx1"/>
                </a:solidFill>
                <a:effectLst/>
                <a:latin typeface="+mn-lt"/>
                <a:ea typeface="+mn-ea"/>
                <a:cs typeface="+mn-cs"/>
              </a:rPr>
              <a:t>Facebook</a:t>
            </a:r>
            <a:r>
              <a:rPr lang="zh-CN" altLang="zh-CN" sz="1200" kern="1200" dirty="0" smtClean="0">
                <a:solidFill>
                  <a:schemeClr val="tx1"/>
                </a:solidFill>
                <a:effectLst/>
                <a:latin typeface="+mn-lt"/>
                <a:ea typeface="+mn-ea"/>
                <a:cs typeface="+mn-cs"/>
              </a:rPr>
              <a:t>用户发送了政治动员消息，这些消息直接影响了数以百万计人们的政治表达、信息寻找和现实世界中的投票行为。进一步的这些消息不仅影响了收到它们的用户，也影响了这些用户的好友以及好友的好友。社会传播对现实世界中投票的影响要大于消息本身直接的影响，也就是说好友的投票行为会增加用户投票的可能性。几乎所有的社会传播发生在比较亲密的好友之间，这些人在现实中很可能也相互认识。可见强关系有助于传播人类社会网络中的行为，不管这个网络是在线的还是现实世界中的。</a:t>
            </a:r>
            <a:endParaRPr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32</a:t>
            </a:fld>
            <a:endParaRPr kumimoji="1" lang="zh-CN" altLang="en-US"/>
          </a:p>
        </p:txBody>
      </p:sp>
    </p:spTree>
    <p:extLst>
      <p:ext uri="{BB962C8B-B14F-4D97-AF65-F5344CB8AC3E}">
        <p14:creationId xmlns:p14="http://schemas.microsoft.com/office/powerpoint/2010/main" val="162321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表明趋同性在很大程度上能够解释初看起来是由同伴影响驱动的传播过程，累积采纳中超过一半可归因于趋同性效应，其余的采纳事件（</a:t>
            </a:r>
            <a:r>
              <a:rPr lang="en-US" altLang="zh-CN" sz="1200" kern="1200" dirty="0" smtClean="0">
                <a:solidFill>
                  <a:schemeClr val="tx1"/>
                </a:solidFill>
                <a:effectLst/>
                <a:latin typeface="+mn-lt"/>
                <a:ea typeface="+mn-ea"/>
                <a:cs typeface="+mn-cs"/>
              </a:rPr>
              <a:t>49.8%</a:t>
            </a:r>
            <a:r>
              <a:rPr lang="zh-CN" altLang="zh-CN" sz="1200" kern="1200" dirty="0" smtClean="0">
                <a:solidFill>
                  <a:schemeClr val="tx1"/>
                </a:solidFill>
                <a:effectLst/>
                <a:latin typeface="+mn-lt"/>
                <a:ea typeface="+mn-ea"/>
                <a:cs typeface="+mn-cs"/>
              </a:rPr>
              <a:t>）则表示由匹配样本估计得到的社会影响效应的上限。对各种环境条件下社会影响效应的评估发现，社会影响的上限对于不同部分的用户存在差异，强链接、有粘着力的本地网络和关于</a:t>
            </a:r>
            <a:r>
              <a:rPr lang="en-US" altLang="zh-CN" sz="1200" kern="1200" dirty="0" smtClean="0">
                <a:solidFill>
                  <a:schemeClr val="tx1"/>
                </a:solidFill>
                <a:effectLst/>
                <a:latin typeface="+mn-lt"/>
                <a:ea typeface="+mn-ea"/>
                <a:cs typeface="+mn-cs"/>
              </a:rPr>
              <a:t>Yahoo! Go</a:t>
            </a:r>
            <a:r>
              <a:rPr lang="zh-CN" altLang="zh-CN" sz="1200" kern="1200" dirty="0" smtClean="0">
                <a:solidFill>
                  <a:schemeClr val="tx1"/>
                </a:solidFill>
                <a:effectLst/>
                <a:latin typeface="+mn-lt"/>
                <a:ea typeface="+mn-ea"/>
                <a:cs typeface="+mn-cs"/>
              </a:rPr>
              <a:t>的个性化新闻的页面浏览数会影响社会影响的程度。</a:t>
            </a:r>
            <a:endParaRPr lang="en-US" altLang="zh-CN" sz="1200" kern="1200" smtClean="0">
              <a:solidFill>
                <a:schemeClr val="tx1"/>
              </a:solidFill>
              <a:effectLst/>
              <a:latin typeface="+mn-lt"/>
              <a:ea typeface="+mn-ea"/>
              <a:cs typeface="+mn-cs"/>
            </a:endParaRPr>
          </a:p>
          <a:p>
            <a:endParaRPr kumimoji="1" lang="zh-CN" altLang="en-US"/>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35</a:t>
            </a:fld>
            <a:endParaRPr kumimoji="1" lang="zh-CN" altLang="en-US"/>
          </a:p>
        </p:txBody>
      </p:sp>
    </p:spTree>
    <p:extLst>
      <p:ext uri="{BB962C8B-B14F-4D97-AF65-F5344CB8AC3E}">
        <p14:creationId xmlns:p14="http://schemas.microsoft.com/office/powerpoint/2010/main" val="2324150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r>
              <a:rPr kumimoji="1" lang="zh-CN" altLang="en-US" smtClean="0"/>
              <a:t>单击此处编辑母版标题样式</a:t>
            </a:r>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r>
              <a:rPr kumimoji="1" lang="zh-CN" altLang="en-US" smtClean="0"/>
              <a:t>单击此处编辑母版副标题样式</a:t>
            </a:r>
            <a:endParaRPr kumimoji="1" lang="zh-CN" altLang="en-US" dirty="0"/>
          </a:p>
        </p:txBody>
      </p:sp>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3"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cSld>
  <p:clrMapOvr>
    <a:masterClrMapping/>
  </p:clrMapOvr>
  <p:transition xmlns:p14="http://schemas.microsoft.com/office/powerpoint/2010/main" spd="slow">
    <p:push dir="u"/>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10/20/15</a:t>
            </a:fld>
            <a:endParaRPr kumimoji="1"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
        <p:nvSpPr>
          <p:cNvPr id="5"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6"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cSld>
  <p:clrMapOvr>
    <a:masterClrMapping/>
  </p:clrMapOvr>
  <p:transition xmlns:p14="http://schemas.microsoft.com/office/powerpoint/2010/main" spd="slow">
    <p:push dir="u"/>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smtClean="0">
                <a:solidFill>
                  <a:prstClr val="black"/>
                </a:solidFill>
                <a:latin typeface="Arial"/>
                <a:ea typeface="微软雅黑"/>
              </a:rPr>
              <a:pPr defTabSz="914400"/>
              <a:t>‹#›</a:t>
            </a:fld>
            <a:endParaRPr lang="zh-CN" altLang="en-US">
              <a:solidFill>
                <a:prstClr val="black"/>
              </a:solidFill>
              <a:latin typeface="Arial"/>
              <a:ea typeface="微软雅黑"/>
            </a:endParaRPr>
          </a:p>
        </p:txBody>
      </p:sp>
    </p:spTree>
  </p:cSld>
  <p:clrMapOvr>
    <a:masterClrMapping/>
  </p:clrMapOvr>
  <p:transition xmlns:p14="http://schemas.microsoft.com/office/powerpoint/2010/main" spd="slow">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smtClean="0">
                <a:solidFill>
                  <a:prstClr val="black"/>
                </a:solidFill>
                <a:latin typeface="Arial"/>
                <a:ea typeface="微软雅黑"/>
              </a:rPr>
              <a:pPr defTabSz="914400"/>
              <a:t>‹#›</a:t>
            </a:fld>
            <a:endParaRPr lang="zh-CN" altLang="en-US">
              <a:solidFill>
                <a:prstClr val="black"/>
              </a:solidFill>
              <a:latin typeface="Arial"/>
              <a:ea typeface="微软雅黑"/>
            </a:endParaRPr>
          </a:p>
        </p:txBody>
      </p:sp>
    </p:spTree>
  </p:cSld>
  <p:clrMapOvr>
    <a:masterClrMapping/>
  </p:clrMapOvr>
  <p:transition xmlns:p14="http://schemas.microsoft.com/office/powerpoint/2010/main" spd="slow">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椭圆 1"/>
          <p:cNvSpPr/>
          <p:nvPr/>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7"/>
          <p:cNvSpPr/>
          <p:nvPr/>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12"/>
          <p:cNvSpPr/>
          <p:nvPr/>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3"/>
          <p:cNvSpPr/>
          <p:nvPr/>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p:cNvSpPr/>
          <p:nvPr/>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smtClean="0">
                <a:solidFill>
                  <a:prstClr val="black"/>
                </a:solidFill>
                <a:latin typeface="Arial"/>
                <a:ea typeface="微软雅黑"/>
              </a:rPr>
              <a:pPr defTabSz="914400"/>
              <a:t>‹#›</a:t>
            </a:fld>
            <a:endParaRPr lang="zh-CN" altLang="en-US">
              <a:solidFill>
                <a:prstClr val="black"/>
              </a:solidFill>
              <a:latin typeface="Arial"/>
              <a:ea typeface="微软雅黑"/>
            </a:endParaRPr>
          </a:p>
        </p:txBody>
      </p:sp>
    </p:spTree>
  </p:cSld>
  <p:clrMapOvr>
    <a:masterClrMapping/>
  </p:clrMapOvr>
  <p:transition xmlns:p14="http://schemas.microsoft.com/office/powerpoint/2010/main" spd="slow">
    <p:push dir="u"/>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pic>
        <p:nvPicPr>
          <p:cNvPr id="10" name="图片 9"/>
          <p:cNvPicPr>
            <a:picLocks noChangeAspect="1"/>
          </p:cNvPicPr>
          <p:nvPr userDrawn="1"/>
        </p:nvPicPr>
        <p:blipFill>
          <a:blip r:embed="rId2"/>
          <a:stretch>
            <a:fillRect/>
          </a:stretch>
        </p:blipFill>
        <p:spPr>
          <a:xfrm>
            <a:off x="2942933" y="0"/>
            <a:ext cx="2453658" cy="2662219"/>
          </a:xfrm>
          <a:prstGeom prst="rect">
            <a:avLst/>
          </a:prstGeom>
        </p:spPr>
      </p:pic>
    </p:spTree>
    <p:extLst>
      <p:ext uri="{BB962C8B-B14F-4D97-AF65-F5344CB8AC3E}">
        <p14:creationId xmlns:p14="http://schemas.microsoft.com/office/powerpoint/2010/main" val="1600283216"/>
      </p:ext>
    </p:extLst>
  </p:cSld>
  <p:clrMapOvr>
    <a:masterClrMapping/>
  </p:clrMapOvr>
  <p:transition xmlns:p14="http://schemas.microsoft.com/office/powerpoint/2010/mai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smtClean="0">
                <a:solidFill>
                  <a:prstClr val="black"/>
                </a:solidFill>
                <a:latin typeface="Arial"/>
                <a:ea typeface="微软雅黑"/>
              </a:rPr>
              <a:pPr defTabSz="914400"/>
              <a:t>‹#›</a:t>
            </a:fld>
            <a:endParaRPr lang="zh-CN" altLang="en-US">
              <a:solidFill>
                <a:prstClr val="black"/>
              </a:solidFill>
              <a:latin typeface="Arial"/>
              <a:ea typeface="微软雅黑"/>
            </a:endParaRPr>
          </a:p>
        </p:txBody>
      </p:sp>
    </p:spTree>
  </p:cSld>
  <p:clrMapOvr>
    <a:masterClrMapping/>
  </p:clrMapOvr>
  <p:transition xmlns:p14="http://schemas.microsoft.com/office/powerpoint/2010/mai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A300C58B-C890-4441-A9C9-AA982BAF7BC9}" type="datetimeFigureOut">
              <a:rPr kumimoji="1" lang="zh-CN" altLang="en-US" smtClean="0"/>
              <a:t>10/20/15</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3"/>
            <a:ext cx="2133600" cy="273844"/>
          </a:xfrm>
          <a:prstGeom prst="rect">
            <a:avLst/>
          </a:prstGeom>
        </p:spPr>
        <p:txBody>
          <a:bodyPr/>
          <a:lstStyle/>
          <a:p>
            <a:fld id="{E268D07D-7D06-D640-B6D8-C1D2910CED44}" type="slidenum">
              <a:rPr kumimoji="1" lang="zh-CN" altLang="en-US" smtClean="0"/>
              <a:t>‹#›</a:t>
            </a:fld>
            <a:endParaRPr kumimoji="1" lang="zh-CN" altLang="en-US"/>
          </a:p>
        </p:txBody>
      </p:sp>
    </p:spTree>
    <p:extLst>
      <p:ext uri="{BB962C8B-B14F-4D97-AF65-F5344CB8AC3E}">
        <p14:creationId xmlns:p14="http://schemas.microsoft.com/office/powerpoint/2010/main" val="147633792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椭圆 1"/>
          <p:cNvSpPr/>
          <p:nvPr/>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7"/>
          <p:cNvSpPr/>
          <p:nvPr/>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12"/>
          <p:cNvSpPr/>
          <p:nvPr/>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3"/>
          <p:cNvSpPr/>
          <p:nvPr/>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p:cNvSpPr/>
          <p:nvPr/>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3456618931"/>
      </p:ext>
    </p:extLst>
  </p:cSld>
  <p:clrMapOvr>
    <a:masterClrMapping/>
  </p:clrMapOvr>
  <p:transition xmlns:p14="http://schemas.microsoft.com/office/powerpoint/2010/main" spd="slow">
    <p:push dir="u"/>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3456618931"/>
      </p:ext>
    </p:extLst>
  </p:cSld>
  <p:clrMapOvr>
    <a:masterClrMapping/>
  </p:clrMapOvr>
  <p:transition xmlns:p14="http://schemas.microsoft.com/office/powerpoint/2010/mai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596466869"/>
      </p:ext>
    </p:extLst>
  </p:cSld>
  <p:clrMapOvr>
    <a:masterClrMapping/>
  </p:clrMapOvr>
  <p:transition xmlns:p14="http://schemas.microsoft.com/office/powerpoint/2010/mai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400572704"/>
      </p:ext>
    </p:extLst>
  </p:cSld>
  <p:clrMapOvr>
    <a:masterClrMapping/>
  </p:clrMapOvr>
  <p:transition xmlns:p14="http://schemas.microsoft.com/office/powerpoint/2010/mai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grpSp>
        <p:nvGrpSpPr>
          <p:cNvPr id="2" name="组合 1"/>
          <p:cNvGrpSpPr/>
          <p:nvPr/>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1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3818371333"/>
      </p:ext>
    </p:extLst>
  </p:cSld>
  <p:clrMapOvr>
    <a:masterClrMapping/>
  </p:clrMapOvr>
  <p:transition xmlns:p14="http://schemas.microsoft.com/office/powerpoint/2010/mai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1713392713"/>
      </p:ext>
    </p:extLst>
  </p:cSld>
  <p:clrMapOvr>
    <a:masterClrMapping/>
  </p:clrMapOvr>
  <p:transition xmlns:p14="http://schemas.microsoft.com/office/powerpoint/2010/mai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2" name="矩形 11"/>
          <p:cNvSpPr/>
          <p:nvPr/>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C:\Documents and Settings\yangweizhou\桌面\2.jpg"/>
          <p:cNvPicPr>
            <a:picLocks noChangeAspect="1" noChangeArrowheads="1"/>
          </p:cNvPicPr>
          <p:nvPr/>
        </p:nvPicPr>
        <p:blipFill rotWithShape="1">
          <a:blip r:embed="rId2"/>
          <a:srcRect b="20467"/>
          <a:stretch/>
        </p:blipFill>
        <p:spPr bwMode="auto">
          <a:xfrm>
            <a:off x="0" y="0"/>
            <a:ext cx="9144000" cy="5143500"/>
          </a:xfrm>
          <a:prstGeom prst="rect">
            <a:avLst/>
          </a:prstGeom>
          <a:noFill/>
        </p:spPr>
      </p:pic>
      <p:sp>
        <p:nvSpPr>
          <p:cNvPr id="4"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5"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10/20/15</a:t>
            </a:fld>
            <a:endParaRPr kumimoji="1"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
        <p:nvSpPr>
          <p:cNvPr id="5"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6"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椭圆 1"/>
          <p:cNvSpPr/>
          <p:nvPr/>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7"/>
          <p:cNvSpPr/>
          <p:nvPr/>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12"/>
          <p:cNvSpPr/>
          <p:nvPr/>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3"/>
          <p:cNvSpPr/>
          <p:nvPr/>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p:cNvSpPr/>
          <p:nvPr/>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2596466869"/>
      </p:ext>
    </p:extLst>
  </p:cSld>
  <p:clrMapOvr>
    <a:masterClrMapping/>
  </p:clrMapOvr>
  <p:transition xmlns:p14="http://schemas.microsoft.com/office/powerpoint/2010/main" spd="slow">
    <p:push dir="u"/>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pic>
        <p:nvPicPr>
          <p:cNvPr id="10" name="图片 9"/>
          <p:cNvPicPr>
            <a:picLocks noChangeAspect="1"/>
          </p:cNvPicPr>
          <p:nvPr userDrawn="1"/>
        </p:nvPicPr>
        <p:blipFill>
          <a:blip r:embed="rId2"/>
          <a:stretch>
            <a:fillRect/>
          </a:stretch>
        </p:blipFill>
        <p:spPr>
          <a:xfrm>
            <a:off x="2942933" y="0"/>
            <a:ext cx="2453658" cy="2662219"/>
          </a:xfrm>
          <a:prstGeom prst="rect">
            <a:avLst/>
          </a:prstGeom>
        </p:spPr>
      </p:pic>
    </p:spTree>
    <p:extLst>
      <p:ext uri="{BB962C8B-B14F-4D97-AF65-F5344CB8AC3E}">
        <p14:creationId xmlns:p14="http://schemas.microsoft.com/office/powerpoint/2010/main" val="1600283216"/>
      </p:ext>
    </p:extLst>
  </p:cSld>
  <p:clrMapOvr>
    <a:masterClrMapping/>
  </p:clrMapOvr>
  <p:transition xmlns:p14="http://schemas.microsoft.com/office/powerpoint/2010/mai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400572704"/>
      </p:ext>
    </p:extLst>
  </p:cSld>
  <p:clrMapOvr>
    <a:masterClrMapping/>
  </p:clrMapOvr>
  <p:transition xmlns:p14="http://schemas.microsoft.com/office/powerpoint/2010/main" spd="slow">
    <p:push dir="u"/>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7_标题和内容">
    <p:spTree>
      <p:nvGrpSpPr>
        <p:cNvPr id="1" name=""/>
        <p:cNvGrpSpPr/>
        <p:nvPr/>
      </p:nvGrpSpPr>
      <p:grpSpPr>
        <a:xfrm>
          <a:off x="0" y="0"/>
          <a:ext cx="0" cy="0"/>
          <a:chOff x="0" y="0"/>
          <a:chExt cx="0" cy="0"/>
        </a:xfrm>
      </p:grpSpPr>
      <p:grpSp>
        <p:nvGrpSpPr>
          <p:cNvPr id="2" name="组合 1"/>
          <p:cNvGrpSpPr/>
          <p:nvPr/>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13"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3818371333"/>
      </p:ext>
    </p:extLst>
  </p:cSld>
  <p:clrMapOvr>
    <a:masterClrMapping/>
  </p:clrMapOvr>
  <p:transition xmlns:p14="http://schemas.microsoft.com/office/powerpoint/2010/main" spd="slow">
    <p:push dir="u"/>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3"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cSld>
  <p:clrMapOvr>
    <a:masterClrMapping/>
  </p:clrMapOvr>
  <p:transition xmlns:p14="http://schemas.microsoft.com/office/powerpoint/2010/main" spd="slow">
    <p:push dir="u"/>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标题和内容">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3"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1713392713"/>
      </p:ext>
    </p:extLst>
  </p:cSld>
  <p:clrMapOvr>
    <a:masterClrMapping/>
  </p:clrMapOvr>
  <p:transition xmlns:p14="http://schemas.microsoft.com/office/powerpoint/2010/main" spd="slow">
    <p:push dir="u"/>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12" name="矩形 11"/>
          <p:cNvSpPr/>
          <p:nvPr/>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C:\Documents and Settings\yangweizhou\桌面\2.jpg"/>
          <p:cNvPicPr>
            <a:picLocks noChangeAspect="1" noChangeArrowheads="1"/>
          </p:cNvPicPr>
          <p:nvPr/>
        </p:nvPicPr>
        <p:blipFill rotWithShape="1">
          <a:blip r:embed="rId2"/>
          <a:srcRect b="20467"/>
          <a:stretch/>
        </p:blipFill>
        <p:spPr bwMode="auto">
          <a:xfrm>
            <a:off x="0" y="0"/>
            <a:ext cx="9144000" cy="5143500"/>
          </a:xfrm>
          <a:prstGeom prst="rect">
            <a:avLst/>
          </a:prstGeom>
          <a:noFill/>
        </p:spPr>
      </p:pic>
      <p:sp>
        <p:nvSpPr>
          <p:cNvPr id="4" name="内容占位符 4"/>
          <p:cNvSpPr>
            <a:spLocks noGrp="1"/>
          </p:cNvSpPr>
          <p:nvPr>
            <p:ph idx="1"/>
          </p:nvPr>
        </p:nvSpPr>
        <p:spPr>
          <a:xfrm>
            <a:off x="457200" y="1200151"/>
            <a:ext cx="8229600" cy="3394472"/>
          </a:xfrm>
          <a:prstGeom prst="rect">
            <a:avLst/>
          </a:prstGeom>
        </p:spPr>
        <p:txBody>
          <a:bodyPr/>
          <a:lstStyle/>
          <a:p>
            <a:pPr lvl="0"/>
            <a:r>
              <a:rPr kumimoji="1" lang="zh-CN" altLang="en-US" smtClean="0"/>
              <a:t>单击此处编辑母版文本样式</a:t>
            </a:r>
          </a:p>
        </p:txBody>
      </p:sp>
      <p:sp>
        <p:nvSpPr>
          <p:cNvPr id="5" name="标题 3"/>
          <p:cNvSpPr>
            <a:spLocks noGrp="1"/>
          </p:cNvSpPr>
          <p:nvPr>
            <p:ph type="title"/>
          </p:nvPr>
        </p:nvSpPr>
        <p:spPr>
          <a:xfrm>
            <a:off x="457200" y="205979"/>
            <a:ext cx="8229600" cy="857250"/>
          </a:xfrm>
          <a:prstGeom prst="rect">
            <a:avLst/>
          </a:prstGeom>
        </p:spPr>
        <p:txBody>
          <a:bodyPr/>
          <a:lstStyle/>
          <a:p>
            <a:r>
              <a:rPr kumimoji="1" lang="zh-CN" altLang="en-US" smtClean="0"/>
              <a:t>单击此处编辑母版标题样式</a:t>
            </a:r>
            <a:endParaRPr kumimoji="1" lang="zh-CN" altLang="en-US" dirty="0"/>
          </a:p>
        </p:txBody>
      </p:sp>
    </p:spTree>
  </p:cSld>
  <p:clrMapOvr>
    <a:masterClrMapping/>
  </p:clrMapOvr>
  <p:transition xmlns:p14="http://schemas.microsoft.com/office/powerpoint/2010/main" spd="slow">
    <p:push dir="u"/>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theme" Target="../theme/theme2.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theme" Target="../theme/theme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theme" Target="../theme/theme4.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theme" Target="../theme/theme5.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theme" Target="../theme/theme6.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slideLayout" Target="../slideLayouts/slideLayout141.xml"/><Relationship Id="rId21" Type="http://schemas.openxmlformats.org/officeDocument/2006/relationships/slideLayout" Target="../slideLayouts/slideLayout142.xml"/><Relationship Id="rId22" Type="http://schemas.openxmlformats.org/officeDocument/2006/relationships/slideLayout" Target="../slideLayouts/slideLayout143.xml"/><Relationship Id="rId23" Type="http://schemas.openxmlformats.org/officeDocument/2006/relationships/slideLayout" Target="../slideLayouts/slideLayout144.xml"/><Relationship Id="rId24" Type="http://schemas.openxmlformats.org/officeDocument/2006/relationships/theme" Target="../theme/theme7.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slideLayout" Target="../slideLayouts/slideLayout136.xml"/><Relationship Id="rId16" Type="http://schemas.openxmlformats.org/officeDocument/2006/relationships/slideLayout" Target="../slideLayouts/slideLayout137.xml"/><Relationship Id="rId17" Type="http://schemas.openxmlformats.org/officeDocument/2006/relationships/slideLayout" Target="../slideLayouts/slideLayout138.xml"/><Relationship Id="rId18" Type="http://schemas.openxmlformats.org/officeDocument/2006/relationships/slideLayout" Target="../slideLayouts/slideLayout139.xml"/><Relationship Id="rId19" Type="http://schemas.openxmlformats.org/officeDocument/2006/relationships/slideLayout" Target="../slideLayouts/slideLayout140.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6" r:id="rId19"/>
    <p:sldLayoutId id="2147483718" r:id="rId20"/>
    <p:sldLayoutId id="2147483678" r:id="rId21"/>
    <p:sldLayoutId id="2147483679" r:id="rId22"/>
    <p:sldLayoutId id="2147483680" r:id="rId23"/>
    <p:sldLayoutId id="2147483681" r:id="rId24"/>
    <p:sldLayoutId id="2147483682" r:id="rId25"/>
    <p:sldLayoutId id="2147483683" r:id="rId26"/>
    <p:sldLayoutId id="2147483684" r:id="rId27"/>
    <p:sldLayoutId id="2147483686" r:id="rId28"/>
    <p:sldLayoutId id="2147483687" r:id="rId29"/>
    <p:sldLayoutId id="2147483663" r:id="rId30"/>
    <p:sldLayoutId id="2147483664" r:id="rId31"/>
    <p:sldLayoutId id="2147483665" r:id="rId32"/>
    <p:sldLayoutId id="2147483666" r:id="rId33"/>
    <p:sldLayoutId id="2147483667" r:id="rId34"/>
    <p:sldLayoutId id="2147483668" r:id="rId35"/>
    <p:sldLayoutId id="2147483669" r:id="rId36"/>
    <p:sldLayoutId id="2147483670" r:id="rId37"/>
    <p:sldLayoutId id="2147483671" r:id="rId38"/>
    <p:sldLayoutId id="2147483815" r:id="rId39"/>
    <p:sldLayoutId id="2147483816" r:id="rId40"/>
    <p:sldLayoutId id="2147483817" r:id="rId41"/>
    <p:sldLayoutId id="2147483818" r:id="rId42"/>
    <p:sldLayoutId id="2147483819" r:id="rId43"/>
    <p:sldLayoutId id="2147483820" r:id="rId44"/>
    <p:sldLayoutId id="2147483821" r:id="rId45"/>
    <p:sldLayoutId id="2147483846" r:id="rId46"/>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audio" Target="NULL"/><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emf"/><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11.png"/><Relationship Id="rId5" Type="http://schemas.openxmlformats.org/officeDocument/2006/relationships/audio" Target="../media/audio10.bin"/><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NUL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r>
              <a:rPr lang="zh-CN" altLang="zh-CN" dirty="0" smtClean="0">
                <a:solidFill>
                  <a:schemeClr val="bg1"/>
                </a:solidFill>
              </a:rPr>
              <a:t>影响信息传</a:t>
            </a:r>
            <a:r>
              <a:rPr lang="zh-CN" altLang="zh-CN" dirty="0">
                <a:solidFill>
                  <a:schemeClr val="bg1"/>
                </a:solidFill>
              </a:rPr>
              <a:t>播的可计算因素分析</a:t>
            </a:r>
            <a:r>
              <a:rPr lang="en-US" altLang="zh-CN" dirty="0">
                <a:solidFill>
                  <a:schemeClr val="bg1"/>
                </a:solidFill>
              </a:rPr>
              <a:t>	</a:t>
            </a:r>
            <a:br>
              <a:rPr lang="en-US" altLang="zh-CN" dirty="0">
                <a:solidFill>
                  <a:schemeClr val="bg1"/>
                </a:solidFill>
              </a:rPr>
            </a:br>
            <a:r>
              <a:rPr kumimoji="1" lang="zh-CN" altLang="en-US" dirty="0"/>
              <a:t/>
            </a:r>
            <a:br>
              <a:rPr kumimoji="1" lang="zh-CN" altLang="en-US" dirty="0"/>
            </a:br>
            <a:endParaRPr kumimoji="1" lang="zh-CN" altLang="en-US" dirty="0"/>
          </a:p>
        </p:txBody>
      </p:sp>
    </p:spTree>
    <p:extLst>
      <p:ext uri="{BB962C8B-B14F-4D97-AF65-F5344CB8AC3E}">
        <p14:creationId xmlns:p14="http://schemas.microsoft.com/office/powerpoint/2010/main" val="6962963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smtClean="0"/>
              <a:t>对于无标度网络，增加度相关性抑制扩散</a:t>
            </a:r>
            <a:endParaRPr kumimoji="1" lang="en-US" altLang="zh-CN" dirty="0" smtClean="0"/>
          </a:p>
          <a:p>
            <a:pPr lvl="1"/>
            <a:r>
              <a:rPr kumimoji="1" lang="zh-CN" altLang="en-US" dirty="0" smtClean="0"/>
              <a:t>存在大量度小的节点</a:t>
            </a:r>
            <a:endParaRPr kumimoji="1" lang="en-US" altLang="zh-CN" dirty="0" smtClean="0"/>
          </a:p>
          <a:p>
            <a:pPr lvl="1"/>
            <a:r>
              <a:rPr kumimoji="1" lang="zh-CN" altLang="en-US" dirty="0" smtClean="0"/>
              <a:t>强度相关性意味着度小的节点倾向于相连</a:t>
            </a:r>
            <a:endParaRPr kumimoji="1" lang="en-US" altLang="zh-CN" dirty="0" smtClean="0"/>
          </a:p>
          <a:p>
            <a:pPr lvl="1"/>
            <a:r>
              <a:rPr kumimoji="1" lang="zh-CN" altLang="en-US" dirty="0" smtClean="0"/>
              <a:t>孤立了度大的节点</a:t>
            </a:r>
            <a:endParaRPr kumimoji="1" lang="en-US" altLang="zh-CN" dirty="0" smtClean="0"/>
          </a:p>
          <a:p>
            <a:pPr lvl="1"/>
            <a:r>
              <a:rPr kumimoji="1" lang="zh-CN" altLang="en-US" dirty="0" smtClean="0"/>
              <a:t>从而抑制了扩散</a:t>
            </a:r>
            <a:endParaRPr kumimoji="1" lang="en-US" altLang="zh-CN" dirty="0" smtClean="0"/>
          </a:p>
          <a:p>
            <a:r>
              <a:rPr kumimoji="1" lang="zh-CN" altLang="en-US" dirty="0" smtClean="0"/>
              <a:t>对随机网络，增强度相关性也会抑制扩散</a:t>
            </a:r>
            <a:endParaRPr kumimoji="1" lang="en-US" altLang="zh-CN" dirty="0" smtClean="0"/>
          </a:p>
          <a:p>
            <a:pPr lvl="1"/>
            <a:r>
              <a:rPr kumimoji="1" lang="zh-CN" altLang="en-US" dirty="0" smtClean="0"/>
              <a:t>度分布较为均匀，度相关性的抑制作用小</a:t>
            </a:r>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zh-CN" altLang="en-US" dirty="0" smtClean="0"/>
              <a:t>度相关性影响扩散阈值和规模</a:t>
            </a:r>
            <a:endParaRPr kumimoji="1" lang="zh-CN" altLang="en-US" dirty="0"/>
          </a:p>
        </p:txBody>
      </p:sp>
    </p:spTree>
    <p:extLst>
      <p:ext uri="{BB962C8B-B14F-4D97-AF65-F5344CB8AC3E}">
        <p14:creationId xmlns:p14="http://schemas.microsoft.com/office/powerpoint/2010/main" val="23027812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sz="2800" dirty="0" smtClean="0"/>
              <a:t>根据传播阈值的两种类型：</a:t>
            </a:r>
            <a:endParaRPr kumimoji="1" lang="en-US" altLang="zh-CN" sz="2800" dirty="0" smtClean="0"/>
          </a:p>
          <a:p>
            <a:pPr lvl="1"/>
            <a:r>
              <a:rPr kumimoji="1" lang="zh-CN" altLang="en-US" sz="2400" dirty="0" smtClean="0"/>
              <a:t>第一类，节点需要一定比例的邻居节点被激活，它才能成为活跃节点</a:t>
            </a:r>
            <a:endParaRPr kumimoji="1" lang="en-US" altLang="zh-CN" sz="2400" dirty="0" smtClean="0"/>
          </a:p>
          <a:p>
            <a:pPr lvl="2"/>
            <a:r>
              <a:rPr kumimoji="1" lang="zh-CN" altLang="en-US" sz="2000" dirty="0" smtClean="0"/>
              <a:t>因此度小的节点更可能被激活成为活跃节点</a:t>
            </a:r>
            <a:endParaRPr kumimoji="1" lang="en-US" altLang="zh-CN" sz="2000" dirty="0" smtClean="0"/>
          </a:p>
          <a:p>
            <a:pPr lvl="2"/>
            <a:r>
              <a:rPr kumimoji="1" lang="zh-CN" altLang="en-US" sz="2000" dirty="0" smtClean="0"/>
              <a:t>度大的节点对邻居节点状态不敏感，它们是传播的延迟者</a:t>
            </a:r>
            <a:endParaRPr kumimoji="1" lang="en-US" altLang="zh-CN" sz="2000" dirty="0" smtClean="0"/>
          </a:p>
          <a:p>
            <a:pPr lvl="1"/>
            <a:r>
              <a:rPr kumimoji="1" lang="zh-CN" altLang="en-US" sz="2400" dirty="0" smtClean="0"/>
              <a:t>第二类，节点需要一定数量的邻居节点被激活，它才能成为活跃节点</a:t>
            </a:r>
            <a:endParaRPr kumimoji="1" lang="en-US" altLang="zh-CN" sz="2400" dirty="0" smtClean="0"/>
          </a:p>
          <a:p>
            <a:pPr lvl="2"/>
            <a:r>
              <a:rPr kumimoji="1" lang="zh-CN" altLang="en-US" sz="2000" dirty="0" smtClean="0"/>
              <a:t>因此，度大的节点更可能被激活成为活跃节点</a:t>
            </a:r>
            <a:endParaRPr kumimoji="1" lang="en-US" altLang="zh-CN" sz="2000" dirty="0" smtClean="0"/>
          </a:p>
          <a:p>
            <a:pPr lvl="2"/>
            <a:r>
              <a:rPr kumimoji="1" lang="zh-CN" altLang="en-US" sz="2000" dirty="0" smtClean="0"/>
              <a:t>度大的节点对邻居节点状态很敏感，它们是传播的加速者</a:t>
            </a:r>
            <a:endParaRPr kumimoji="1" lang="en-US" altLang="zh-CN" sz="2000" dirty="0" smtClean="0"/>
          </a:p>
          <a:p>
            <a:pPr lvl="1"/>
            <a:endParaRPr kumimoji="1" lang="zh-CN" altLang="en-US" sz="2400" dirty="0"/>
          </a:p>
        </p:txBody>
      </p:sp>
      <p:sp>
        <p:nvSpPr>
          <p:cNvPr id="3" name="标题 2"/>
          <p:cNvSpPr>
            <a:spLocks noGrp="1"/>
          </p:cNvSpPr>
          <p:nvPr>
            <p:ph type="title"/>
          </p:nvPr>
        </p:nvSpPr>
        <p:spPr/>
        <p:txBody>
          <a:bodyPr/>
          <a:lstStyle/>
          <a:p>
            <a:r>
              <a:rPr kumimoji="1" lang="zh-CN" altLang="en-US" dirty="0" smtClean="0"/>
              <a:t>度相关性影响信息传播速度</a:t>
            </a:r>
            <a:endParaRPr kumimoji="1" lang="zh-CN" altLang="en-US" dirty="0"/>
          </a:p>
        </p:txBody>
      </p:sp>
    </p:spTree>
    <p:extLst>
      <p:ext uri="{BB962C8B-B14F-4D97-AF65-F5344CB8AC3E}">
        <p14:creationId xmlns:p14="http://schemas.microsoft.com/office/powerpoint/2010/main" val="12165800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smtClean="0"/>
              <a:t>用户地理位置影响信息扩散</a:t>
            </a:r>
            <a:endParaRPr kumimoji="1" lang="en-US" altLang="zh-CN" dirty="0" smtClean="0"/>
          </a:p>
          <a:p>
            <a:pPr lvl="1"/>
            <a:r>
              <a:rPr kumimoji="1" lang="zh-CN" altLang="en-US" dirty="0" smtClean="0"/>
              <a:t>用户的</a:t>
            </a:r>
            <a:r>
              <a:rPr kumimoji="1" lang="zh-CN" altLang="en-US" dirty="0" smtClean="0"/>
              <a:t>空间分布不均匀</a:t>
            </a:r>
            <a:endParaRPr kumimoji="1" lang="en-US" altLang="zh-CN" dirty="0" smtClean="0"/>
          </a:p>
          <a:p>
            <a:pPr lvl="1"/>
            <a:r>
              <a:rPr kumimoji="1" lang="zh-CN" altLang="en-US" dirty="0"/>
              <a:t>不同地理位置用户关注不同的信</a:t>
            </a:r>
            <a:r>
              <a:rPr kumimoji="1" lang="zh-CN" altLang="en-US" dirty="0" smtClean="0"/>
              <a:t>息</a:t>
            </a:r>
            <a:endParaRPr kumimoji="1" lang="en-US" altLang="zh-CN" dirty="0" smtClean="0"/>
          </a:p>
          <a:p>
            <a:pPr lvl="2"/>
            <a:r>
              <a:rPr kumimoji="1" lang="zh-CN" altLang="en-US" dirty="0" smtClean="0"/>
              <a:t>广州关注新疆暴恐</a:t>
            </a:r>
            <a:endParaRPr kumimoji="1" lang="en-US" altLang="zh-CN" dirty="0" smtClean="0"/>
          </a:p>
          <a:p>
            <a:pPr lvl="2"/>
            <a:r>
              <a:rPr kumimoji="1" lang="zh-CN" altLang="en-US" dirty="0" smtClean="0"/>
              <a:t>山东关注昆明火车站暴恐</a:t>
            </a:r>
            <a:endParaRPr kumimoji="1" lang="en-US" altLang="zh-CN" dirty="0" smtClean="0"/>
          </a:p>
          <a:p>
            <a:pPr lvl="1"/>
            <a:r>
              <a:rPr kumimoji="1" lang="zh-CN" altLang="en-US" dirty="0" smtClean="0"/>
              <a:t>网络度量可以扩展到空间社交网络，如空间度</a:t>
            </a:r>
            <a:r>
              <a:rPr kumimoji="1" lang="zh-CN" altLang="zh-CN" dirty="0"/>
              <a:t>、</a:t>
            </a:r>
            <a:r>
              <a:rPr kumimoji="1" lang="zh-CN" altLang="en-US" dirty="0" smtClean="0"/>
              <a:t>空间聚类系数</a:t>
            </a:r>
            <a:endParaRPr kumimoji="1" lang="en-US" altLang="zh-CN" dirty="0" smtClean="0"/>
          </a:p>
        </p:txBody>
      </p:sp>
      <p:sp>
        <p:nvSpPr>
          <p:cNvPr id="3" name="标题 2"/>
          <p:cNvSpPr>
            <a:spLocks noGrp="1"/>
          </p:cNvSpPr>
          <p:nvPr>
            <p:ph type="title"/>
          </p:nvPr>
        </p:nvSpPr>
        <p:spPr/>
        <p:txBody>
          <a:bodyPr/>
          <a:lstStyle/>
          <a:p>
            <a:r>
              <a:rPr kumimoji="1" lang="en-US" altLang="zh-CN" dirty="0" smtClean="0"/>
              <a:t>3.2</a:t>
            </a:r>
            <a:r>
              <a:rPr kumimoji="1" lang="zh-CN" altLang="en-US" dirty="0"/>
              <a:t>.</a:t>
            </a:r>
            <a:r>
              <a:rPr kumimoji="1" lang="en-US" altLang="zh-CN" dirty="0" smtClean="0"/>
              <a:t>3</a:t>
            </a:r>
            <a:r>
              <a:rPr kumimoji="1" lang="zh-CN" altLang="en-US" dirty="0" smtClean="0"/>
              <a:t> 空间结构</a:t>
            </a:r>
            <a:endParaRPr kumimoji="1" lang="zh-CN" altLang="en-US" dirty="0"/>
          </a:p>
        </p:txBody>
      </p:sp>
    </p:spTree>
    <p:extLst>
      <p:ext uri="{BB962C8B-B14F-4D97-AF65-F5344CB8AC3E}">
        <p14:creationId xmlns:p14="http://schemas.microsoft.com/office/powerpoint/2010/main" val="3051010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71221" r="-71221"/>
          <a:stretch>
            <a:fillRect/>
          </a:stretch>
        </p:blipFill>
        <p:spPr>
          <a:xfrm>
            <a:off x="-3514134" y="-999926"/>
            <a:ext cx="17371400" cy="7165200"/>
          </a:xfrm>
        </p:spPr>
      </p:pic>
      <p:sp>
        <p:nvSpPr>
          <p:cNvPr id="3" name="标题 2"/>
          <p:cNvSpPr>
            <a:spLocks noGrp="1"/>
          </p:cNvSpPr>
          <p:nvPr>
            <p:ph type="title"/>
          </p:nvPr>
        </p:nvSpPr>
        <p:spPr/>
        <p:txBody>
          <a:bodyPr/>
          <a:lstStyle/>
          <a:p>
            <a:r>
              <a:rPr kumimoji="1" lang="zh-CN" altLang="en-US" dirty="0" smtClean="0"/>
              <a:t>中国高校间的友谊网络</a:t>
            </a:r>
            <a:endParaRPr kumimoji="1" lang="zh-CN" altLang="en-US" dirty="0"/>
          </a:p>
        </p:txBody>
      </p:sp>
    </p:spTree>
    <p:extLst>
      <p:ext uri="{BB962C8B-B14F-4D97-AF65-F5344CB8AC3E}">
        <p14:creationId xmlns:p14="http://schemas.microsoft.com/office/powerpoint/2010/main" val="23389688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中国高校间的友谊网络</a:t>
            </a:r>
            <a:endParaRPr kumimoji="1" lang="zh-CN" altLang="en-US" dirty="0"/>
          </a:p>
        </p:txBody>
      </p:sp>
      <p:pic>
        <p:nvPicPr>
          <p:cNvPr id="8" name="内容占位符 7" descr="iuOvDr.gif"/>
          <p:cNvPicPr>
            <a:picLocks noGrp="1" noChangeAspect="1"/>
          </p:cNvPicPr>
          <p:nvPr>
            <p:ph idx="1"/>
          </p:nvPr>
        </p:nvPicPr>
        <p:blipFill>
          <a:blip r:embed="rId2">
            <a:extLst>
              <a:ext uri="{28A0092B-C50C-407E-A947-70E740481C1C}">
                <a14:useLocalDpi xmlns:a14="http://schemas.microsoft.com/office/drawing/2010/main" val="0"/>
              </a:ext>
            </a:extLst>
          </a:blip>
          <a:srcRect l="-71221" r="-71221"/>
          <a:stretch>
            <a:fillRect/>
          </a:stretch>
        </p:blipFill>
        <p:spPr>
          <a:xfrm>
            <a:off x="2315760" y="1200151"/>
            <a:ext cx="8229600" cy="3394472"/>
          </a:xfrm>
        </p:spPr>
      </p:pic>
      <p:sp>
        <p:nvSpPr>
          <p:cNvPr id="9" name="矩形 8"/>
          <p:cNvSpPr/>
          <p:nvPr/>
        </p:nvSpPr>
        <p:spPr>
          <a:xfrm>
            <a:off x="519153" y="1729388"/>
            <a:ext cx="3724685" cy="2677656"/>
          </a:xfrm>
          <a:prstGeom prst="rect">
            <a:avLst/>
          </a:prstGeom>
        </p:spPr>
        <p:txBody>
          <a:bodyPr wrap="square">
            <a:spAutoFit/>
          </a:bodyPr>
          <a:lstStyle/>
          <a:p>
            <a:pPr marL="285750" indent="-285750">
              <a:buFont typeface="Arial"/>
              <a:buChar char="•"/>
            </a:pPr>
            <a:r>
              <a:rPr lang="zh-CN" altLang="en-US" sz="2400" dirty="0">
                <a:latin typeface="HanziPen SC Regular"/>
                <a:cs typeface="HanziPen SC Regular"/>
              </a:rPr>
              <a:t>最早加入这个社交网络的是北京的几所著名高校；</a:t>
            </a:r>
          </a:p>
          <a:p>
            <a:pPr marL="285750" indent="-285750">
              <a:buFont typeface="Arial"/>
              <a:buChar char="•"/>
            </a:pPr>
            <a:r>
              <a:rPr lang="en-US" altLang="zh-CN" sz="2400" dirty="0">
                <a:latin typeface="HanziPen SC Regular"/>
                <a:cs typeface="HanziPen SC Regular"/>
              </a:rPr>
              <a:t>2006</a:t>
            </a:r>
            <a:r>
              <a:rPr lang="zh-CN" altLang="en-US" sz="2400" dirty="0">
                <a:latin typeface="HanziPen SC Regular"/>
                <a:cs typeface="HanziPen SC Regular"/>
              </a:rPr>
              <a:t>年</a:t>
            </a:r>
            <a:r>
              <a:rPr lang="en-US" altLang="zh-CN" sz="2400" dirty="0">
                <a:latin typeface="HanziPen SC Regular"/>
                <a:cs typeface="HanziPen SC Regular"/>
              </a:rPr>
              <a:t>4</a:t>
            </a:r>
            <a:r>
              <a:rPr lang="zh-CN" altLang="en-US" sz="2400" dirty="0">
                <a:latin typeface="HanziPen SC Regular"/>
                <a:cs typeface="HanziPen SC Regular"/>
              </a:rPr>
              <a:t>月才走出北京；</a:t>
            </a:r>
          </a:p>
          <a:p>
            <a:pPr marL="285750" indent="-285750">
              <a:buFont typeface="Arial"/>
              <a:buChar char="•"/>
            </a:pPr>
            <a:r>
              <a:rPr lang="zh-CN" altLang="en-US" sz="2400" dirty="0" smtClean="0">
                <a:latin typeface="HanziPen SC Regular"/>
                <a:cs typeface="HanziPen SC Regular"/>
              </a:rPr>
              <a:t>随后在全国扩张</a:t>
            </a:r>
            <a:r>
              <a:rPr lang="zh-CN" altLang="en-US" sz="2400" dirty="0">
                <a:latin typeface="HanziPen SC Regular"/>
                <a:cs typeface="HanziPen SC Regular"/>
              </a:rPr>
              <a:t>；</a:t>
            </a:r>
          </a:p>
          <a:p>
            <a:pPr marL="285750" indent="-285750">
              <a:buFont typeface="Arial"/>
              <a:buChar char="•"/>
            </a:pPr>
            <a:r>
              <a:rPr lang="zh-CN" altLang="en-US" sz="2400" dirty="0">
                <a:latin typeface="HanziPen SC Regular"/>
                <a:cs typeface="HanziPen SC Regular"/>
              </a:rPr>
              <a:t>扩张的过程围绕着那些著名高校为中心进行。</a:t>
            </a:r>
          </a:p>
        </p:txBody>
      </p:sp>
    </p:spTree>
    <p:extLst>
      <p:ext uri="{BB962C8B-B14F-4D97-AF65-F5344CB8AC3E}">
        <p14:creationId xmlns:p14="http://schemas.microsoft.com/office/powerpoint/2010/main" val="33524771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sz="2000" dirty="0" smtClean="0"/>
              <a:t>在社交网络尤其是无标度网络中往往存在某些节点，它们虽然数量少但却具有非常大的度值，被称之为</a:t>
            </a:r>
            <a:r>
              <a:rPr kumimoji="1" lang="en-US" altLang="zh-CN" sz="2000" dirty="0" smtClean="0"/>
              <a:t>Hub</a:t>
            </a:r>
            <a:r>
              <a:rPr kumimoji="1" lang="zh-CN" altLang="en-US" sz="2000" dirty="0" smtClean="0"/>
              <a:t>节点</a:t>
            </a:r>
            <a:endParaRPr kumimoji="1" lang="en-US" altLang="zh-CN" sz="2000" dirty="0" smtClean="0"/>
          </a:p>
          <a:p>
            <a:r>
              <a:rPr kumimoji="1" lang="zh-CN" altLang="en-US" sz="2000" dirty="0" smtClean="0"/>
              <a:t>对于市场营销，</a:t>
            </a:r>
            <a:r>
              <a:rPr kumimoji="1" lang="en-US" altLang="zh-CN" sz="2000" dirty="0" smtClean="0"/>
              <a:t>Hub</a:t>
            </a:r>
            <a:r>
              <a:rPr kumimoji="1" lang="zh-CN" altLang="en-US" sz="2000" dirty="0" smtClean="0"/>
              <a:t>节点拥有大量社会链接，</a:t>
            </a:r>
            <a:r>
              <a:rPr kumimoji="1" lang="en-US" altLang="zh-CN" sz="2000" dirty="0"/>
              <a:t>Hub</a:t>
            </a:r>
            <a:r>
              <a:rPr kumimoji="1" lang="zh-CN" altLang="en-US" sz="2000" dirty="0"/>
              <a:t>节点作为口碑营销</a:t>
            </a:r>
            <a:r>
              <a:rPr kumimoji="1" lang="zh-CN" altLang="en-US" sz="2000" dirty="0" smtClean="0"/>
              <a:t>的有效信息源</a:t>
            </a:r>
            <a:r>
              <a:rPr kumimoji="1" lang="zh-CN" altLang="zh-CN" sz="2000" dirty="0" smtClean="0"/>
              <a:t>，</a:t>
            </a:r>
            <a:r>
              <a:rPr kumimoji="1" lang="zh-CN" altLang="en-US" sz="2000" dirty="0" smtClean="0"/>
              <a:t>可以显著影响产品市场占有率</a:t>
            </a:r>
            <a:endParaRPr kumimoji="1" lang="en-US" altLang="zh-CN" sz="2000" dirty="0" smtClean="0"/>
          </a:p>
          <a:p>
            <a:r>
              <a:rPr lang="zh-CN" altLang="zh-CN" sz="2000" dirty="0"/>
              <a:t>创新扩散理论认为，消费者的联系人个数存在差异，社会影响会使得他们采纳的程度和</a:t>
            </a:r>
            <a:r>
              <a:rPr lang="zh-CN" altLang="zh-CN" sz="2000" dirty="0" smtClean="0"/>
              <a:t>方向性也存在差异</a:t>
            </a:r>
            <a:r>
              <a:rPr lang="en-US" altLang="zh-CN" sz="2000" dirty="0" smtClean="0"/>
              <a:t> </a:t>
            </a:r>
          </a:p>
          <a:p>
            <a:r>
              <a:rPr lang="en-US" altLang="zh-CN" sz="2000" dirty="0" err="1"/>
              <a:t>Delre</a:t>
            </a:r>
            <a:r>
              <a:rPr lang="zh-CN" altLang="zh-CN" sz="2000" dirty="0"/>
              <a:t>等提出了一个基于多智能体的创新扩散</a:t>
            </a:r>
            <a:r>
              <a:rPr lang="zh-CN" altLang="zh-CN" sz="2000" dirty="0" smtClean="0"/>
              <a:t>模型</a:t>
            </a:r>
            <a:r>
              <a:rPr lang="zh-CN" altLang="en-US" sz="2000" dirty="0" smtClean="0"/>
              <a:t>。</a:t>
            </a:r>
            <a:r>
              <a:rPr lang="zh-CN" altLang="zh-CN" sz="2000" dirty="0" smtClean="0"/>
              <a:t>在无标度网络</a:t>
            </a:r>
            <a:r>
              <a:rPr lang="zh-CN" altLang="zh-CN" sz="2000" dirty="0"/>
              <a:t>上的模拟显示，当</a:t>
            </a:r>
            <a:r>
              <a:rPr lang="en-US" altLang="zh-CN" sz="2000" dirty="0"/>
              <a:t>Hub</a:t>
            </a:r>
            <a:r>
              <a:rPr lang="zh-CN" altLang="zh-CN" sz="2000" dirty="0"/>
              <a:t>的最大连接数有上限时，创新扩散会受到严重的</a:t>
            </a:r>
            <a:r>
              <a:rPr lang="zh-CN" altLang="zh-CN" sz="2000" dirty="0" smtClean="0"/>
              <a:t>阻碍</a:t>
            </a:r>
            <a:r>
              <a:rPr lang="zh-CN" altLang="en-US" sz="2000" dirty="0" smtClean="0"/>
              <a:t>，</a:t>
            </a:r>
            <a:r>
              <a:rPr kumimoji="1" lang="en-US" altLang="zh-CN" sz="2000" dirty="0"/>
              <a:t>Hub</a:t>
            </a:r>
            <a:r>
              <a:rPr kumimoji="1" lang="zh-CN" altLang="en-US" sz="2000" dirty="0" smtClean="0"/>
              <a:t>节点</a:t>
            </a:r>
            <a:r>
              <a:rPr lang="zh-CN" altLang="zh-CN" sz="2000" dirty="0" smtClean="0"/>
              <a:t>的</a:t>
            </a:r>
            <a:r>
              <a:rPr lang="zh-CN" altLang="zh-CN" sz="2000" dirty="0"/>
              <a:t>重要性体现在他们有能力可以告知很多消费者而不是具有强的说服力。</a:t>
            </a:r>
            <a:r>
              <a:rPr lang="en-US" altLang="zh-CN" sz="2000" dirty="0"/>
              <a:t> </a:t>
            </a:r>
            <a:r>
              <a:rPr lang="en-US" altLang="zh-CN" sz="2000" dirty="0" smtClean="0"/>
              <a:t> </a:t>
            </a:r>
            <a:endParaRPr kumimoji="1" lang="en-US" altLang="zh-CN" sz="2000" dirty="0" smtClean="0"/>
          </a:p>
          <a:p>
            <a:endParaRPr kumimoji="1" lang="zh-CN" altLang="en-US" sz="2000" dirty="0"/>
          </a:p>
        </p:txBody>
      </p:sp>
      <p:sp>
        <p:nvSpPr>
          <p:cNvPr id="3" name="标题 2"/>
          <p:cNvSpPr>
            <a:spLocks noGrp="1"/>
          </p:cNvSpPr>
          <p:nvPr>
            <p:ph type="title"/>
          </p:nvPr>
        </p:nvSpPr>
        <p:spPr/>
        <p:txBody>
          <a:bodyPr/>
          <a:lstStyle/>
          <a:p>
            <a:r>
              <a:rPr kumimoji="1" lang="en-US" altLang="zh-CN" dirty="0" smtClean="0"/>
              <a:t>3.2.4</a:t>
            </a:r>
            <a:r>
              <a:rPr kumimoji="1" lang="zh-CN" altLang="en-US" dirty="0" smtClean="0"/>
              <a:t> </a:t>
            </a:r>
            <a:r>
              <a:rPr kumimoji="1" lang="en-US" altLang="zh-CN" dirty="0" smtClean="0"/>
              <a:t>H</a:t>
            </a:r>
            <a:r>
              <a:rPr kumimoji="1" lang="en-US" altLang="zh-CN" dirty="0" smtClean="0"/>
              <a:t>ub</a:t>
            </a:r>
            <a:r>
              <a:rPr kumimoji="1" lang="zh-CN" altLang="en-US" dirty="0" smtClean="0"/>
              <a:t>节点</a:t>
            </a:r>
            <a:endParaRPr kumimoji="1" lang="zh-CN" altLang="en-US" dirty="0"/>
          </a:p>
        </p:txBody>
      </p:sp>
    </p:spTree>
    <p:extLst>
      <p:ext uri="{BB962C8B-B14F-4D97-AF65-F5344CB8AC3E}">
        <p14:creationId xmlns:p14="http://schemas.microsoft.com/office/powerpoint/2010/main" val="39331747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sz="2400" dirty="0" smtClean="0"/>
              <a:t>小世界网络特性是指社交网络具有大聚类系数、小平均最短路径的特点</a:t>
            </a:r>
            <a:endParaRPr kumimoji="1" lang="en-US" altLang="zh-CN" sz="2400" dirty="0" smtClean="0"/>
          </a:p>
          <a:p>
            <a:r>
              <a:rPr kumimoji="1" lang="zh-CN" altLang="en-US" sz="2400" dirty="0" smtClean="0"/>
              <a:t>规则网络中引入少量随机链接，生成小世界网络</a:t>
            </a:r>
            <a:endParaRPr kumimoji="1" lang="en-US" altLang="zh-CN" sz="2400" dirty="0" smtClean="0"/>
          </a:p>
          <a:p>
            <a:pPr lvl="1"/>
            <a:r>
              <a:rPr kumimoji="1" lang="zh-CN" altLang="en-US" sz="2000" dirty="0" smtClean="0"/>
              <a:t>对于简单传播，小世界特性促进信息传播</a:t>
            </a:r>
            <a:endParaRPr kumimoji="1" lang="en-US" altLang="zh-CN" sz="2000" dirty="0" smtClean="0"/>
          </a:p>
          <a:p>
            <a:pPr lvl="1"/>
            <a:r>
              <a:rPr kumimoji="1" lang="zh-CN" altLang="en-US" sz="2000" dirty="0" smtClean="0"/>
              <a:t>在信息扩散过程中，有些传播需要同时暴露于多个激活源时才能进行，称之为复杂传播（</a:t>
            </a:r>
            <a:r>
              <a:rPr kumimoji="1" lang="en-US" altLang="zh-CN" sz="2000" dirty="0" smtClean="0"/>
              <a:t>complex</a:t>
            </a:r>
            <a:r>
              <a:rPr kumimoji="1" lang="zh-CN" altLang="en-US" sz="2000" dirty="0" smtClean="0"/>
              <a:t> </a:t>
            </a:r>
            <a:r>
              <a:rPr kumimoji="1" lang="en-US" altLang="zh-CN" sz="2000" dirty="0" smtClean="0"/>
              <a:t>contagion</a:t>
            </a:r>
            <a:r>
              <a:rPr kumimoji="1" lang="zh-CN" altLang="en-US" sz="2000" dirty="0" smtClean="0"/>
              <a:t>）。</a:t>
            </a:r>
            <a:endParaRPr kumimoji="1" lang="en-US" altLang="zh-CN" sz="2000" dirty="0" smtClean="0"/>
          </a:p>
          <a:p>
            <a:pPr lvl="2"/>
            <a:r>
              <a:rPr kumimoji="1" lang="zh-CN" altLang="en-US" sz="1800" dirty="0" smtClean="0"/>
              <a:t>小世界特性增加了随机的连接</a:t>
            </a:r>
            <a:endParaRPr kumimoji="1" lang="en-US" altLang="zh-CN" sz="1800" dirty="0" smtClean="0"/>
          </a:p>
          <a:p>
            <a:pPr lvl="2"/>
            <a:r>
              <a:rPr kumimoji="1" lang="zh-CN" altLang="en-US" sz="1800" dirty="0" smtClean="0"/>
              <a:t>随机连接降低具备聚集系数</a:t>
            </a:r>
            <a:endParaRPr kumimoji="1" lang="en-US" altLang="zh-CN" sz="1800" dirty="0" smtClean="0"/>
          </a:p>
          <a:p>
            <a:pPr lvl="2"/>
            <a:r>
              <a:rPr kumimoji="1" lang="zh-CN" altLang="en-US" sz="1800" dirty="0" smtClean="0"/>
              <a:t>减弱社会增强效果</a:t>
            </a:r>
            <a:r>
              <a:rPr kumimoji="1" lang="zh-CN" altLang="zh-CN" sz="1800" dirty="0" smtClean="0"/>
              <a:t>，</a:t>
            </a:r>
            <a:endParaRPr kumimoji="1" lang="en-US" altLang="zh-CN" sz="1800" dirty="0" smtClean="0"/>
          </a:p>
          <a:p>
            <a:pPr lvl="2"/>
            <a:r>
              <a:rPr kumimoji="1" lang="zh-CN" altLang="en-US" sz="1800" dirty="0" smtClean="0"/>
              <a:t>效果反而更差。</a:t>
            </a:r>
            <a:endParaRPr kumimoji="1" lang="en-US" altLang="zh-CN" sz="1800" dirty="0" smtClean="0"/>
          </a:p>
          <a:p>
            <a:endParaRPr kumimoji="1" lang="zh-CN" altLang="en-US" sz="2400" dirty="0"/>
          </a:p>
        </p:txBody>
      </p:sp>
      <p:sp>
        <p:nvSpPr>
          <p:cNvPr id="3" name="标题 2"/>
          <p:cNvSpPr>
            <a:spLocks noGrp="1"/>
          </p:cNvSpPr>
          <p:nvPr>
            <p:ph type="title"/>
          </p:nvPr>
        </p:nvSpPr>
        <p:spPr/>
        <p:txBody>
          <a:bodyPr/>
          <a:lstStyle/>
          <a:p>
            <a:r>
              <a:rPr kumimoji="1" lang="en-US" altLang="zh-CN" dirty="0" smtClean="0"/>
              <a:t>3.2.5 </a:t>
            </a:r>
            <a:r>
              <a:rPr kumimoji="1" lang="zh-CN" altLang="en-US" dirty="0" smtClean="0"/>
              <a:t>小世界特性</a:t>
            </a:r>
            <a:endParaRPr kumimoji="1" lang="zh-CN" altLang="en-US" dirty="0"/>
          </a:p>
        </p:txBody>
      </p:sp>
    </p:spTree>
    <p:extLst>
      <p:ext uri="{BB962C8B-B14F-4D97-AF65-F5344CB8AC3E}">
        <p14:creationId xmlns:p14="http://schemas.microsoft.com/office/powerpoint/2010/main" val="39331747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err="1"/>
              <a:t>Centola</a:t>
            </a:r>
            <a:r>
              <a:rPr lang="zh-CN" altLang="zh-CN" sz="2000" dirty="0"/>
              <a:t>等提出了一个信息扩散阈值模型并研究了该模型在不同结构网络上的运行结果</a:t>
            </a:r>
            <a:r>
              <a:rPr lang="zh-CN" altLang="zh-CN" sz="2000" dirty="0" smtClean="0"/>
              <a:t>。</a:t>
            </a:r>
            <a:endParaRPr lang="en-US" altLang="zh-CN" sz="2000" dirty="0" smtClean="0"/>
          </a:p>
          <a:p>
            <a:r>
              <a:rPr lang="zh-CN" altLang="zh-CN" sz="2000" dirty="0" smtClean="0"/>
              <a:t>模型中每个节点可以是两种状态</a:t>
            </a:r>
            <a:r>
              <a:rPr lang="zh-CN" altLang="zh-CN" sz="2000" dirty="0"/>
              <a:t>中的一种，</a:t>
            </a:r>
            <a:r>
              <a:rPr lang="en-US" altLang="zh-CN" sz="2000" dirty="0"/>
              <a:t>1</a:t>
            </a:r>
            <a:r>
              <a:rPr lang="zh-CN" altLang="zh-CN" sz="2000" dirty="0"/>
              <a:t>表示节点处于活跃态否则为</a:t>
            </a:r>
            <a:r>
              <a:rPr lang="en-US" altLang="zh-CN" sz="2000" dirty="0"/>
              <a:t>0</a:t>
            </a:r>
            <a:r>
              <a:rPr lang="zh-CN" altLang="zh-CN" sz="2000" dirty="0" smtClean="0"/>
              <a:t>。</a:t>
            </a:r>
            <a:endParaRPr lang="en-US" altLang="zh-CN" sz="2000" dirty="0" smtClean="0"/>
          </a:p>
          <a:p>
            <a:r>
              <a:rPr lang="zh-CN" altLang="zh-CN" sz="2000" dirty="0" smtClean="0"/>
              <a:t>每个节点被赋予一个</a:t>
            </a:r>
            <a:r>
              <a:rPr lang="zh-CN" altLang="zh-CN" sz="2000" dirty="0"/>
              <a:t>固定的阈值</a:t>
            </a:r>
            <a:r>
              <a:rPr lang="en-US" altLang="zh-CN" sz="2000" dirty="0"/>
              <a:t>0≤</a:t>
            </a:r>
            <a:r>
              <a:rPr lang="en-US" altLang="zh-CN" sz="2000" i="1" dirty="0"/>
              <a:t>T</a:t>
            </a:r>
            <a:r>
              <a:rPr lang="en-US" altLang="zh-CN" sz="2000" dirty="0"/>
              <a:t>≤1</a:t>
            </a:r>
            <a:r>
              <a:rPr lang="zh-CN" altLang="zh-CN" sz="2000" dirty="0"/>
              <a:t>，该阈值决定了激活它所需的活跃邻居的比例</a:t>
            </a:r>
            <a:r>
              <a:rPr lang="zh-CN" altLang="zh-CN" sz="2000" dirty="0" smtClean="0"/>
              <a:t>。</a:t>
            </a:r>
            <a:endParaRPr lang="en-US" altLang="zh-CN" sz="2000" dirty="0" smtClean="0"/>
          </a:p>
          <a:p>
            <a:r>
              <a:rPr lang="zh-CN" altLang="zh-CN" sz="2000" dirty="0" smtClean="0"/>
              <a:t>动力学过程定义如下</a:t>
            </a:r>
            <a:r>
              <a:rPr lang="zh-CN" altLang="zh-CN" sz="2000" dirty="0"/>
              <a:t>，每个时间</a:t>
            </a:r>
            <a:r>
              <a:rPr lang="en-US" altLang="zh-CN" sz="2000" i="1" dirty="0"/>
              <a:t>t</a:t>
            </a:r>
            <a:r>
              <a:rPr lang="zh-CN" altLang="zh-CN" sz="2000" dirty="0"/>
              <a:t>一个节点</a:t>
            </a:r>
            <a:r>
              <a:rPr lang="en-US" altLang="zh-CN" sz="2000" i="1" dirty="0" err="1"/>
              <a:t>i</a:t>
            </a:r>
            <a:r>
              <a:rPr lang="zh-CN" altLang="zh-CN" sz="2000" dirty="0"/>
              <a:t>被随机选择，如果它的状态为</a:t>
            </a:r>
            <a:r>
              <a:rPr lang="en-US" altLang="zh-CN" sz="2000" dirty="0"/>
              <a:t>1</a:t>
            </a:r>
            <a:r>
              <a:rPr lang="zh-CN" altLang="zh-CN" sz="2000" dirty="0"/>
              <a:t>，即处于活跃态，那么它将保持活跃态；如果它的状态为</a:t>
            </a:r>
            <a:r>
              <a:rPr lang="en-US" altLang="zh-CN" sz="2000" dirty="0"/>
              <a:t>0</a:t>
            </a:r>
            <a:r>
              <a:rPr lang="zh-CN" altLang="zh-CN" sz="2000" dirty="0"/>
              <a:t>，那么当且仅当它的邻居中处于活跃态的比例不小于</a:t>
            </a:r>
            <a:r>
              <a:rPr lang="en-US" altLang="zh-CN" sz="2000" i="1" dirty="0"/>
              <a:t>T</a:t>
            </a:r>
            <a:r>
              <a:rPr lang="zh-CN" altLang="zh-CN" sz="2000" dirty="0"/>
              <a:t>，它的状态将由</a:t>
            </a:r>
            <a:r>
              <a:rPr lang="en-US" altLang="zh-CN" sz="2000" dirty="0"/>
              <a:t>0</a:t>
            </a:r>
            <a:r>
              <a:rPr lang="zh-CN" altLang="zh-CN" sz="2000" dirty="0"/>
              <a:t>变为</a:t>
            </a:r>
            <a:r>
              <a:rPr lang="en-US" altLang="zh-CN" sz="2000" dirty="0"/>
              <a:t>1</a:t>
            </a:r>
            <a:r>
              <a:rPr lang="zh-CN" altLang="zh-CN" sz="2000" dirty="0"/>
              <a:t>。</a:t>
            </a:r>
            <a:endParaRPr lang="en-US" altLang="zh-CN" sz="2000" dirty="0"/>
          </a:p>
          <a:p>
            <a:endParaRPr kumimoji="1" lang="zh-CN" altLang="en-US" sz="2000" dirty="0"/>
          </a:p>
        </p:txBody>
      </p:sp>
      <p:sp>
        <p:nvSpPr>
          <p:cNvPr id="3" name="标题 2"/>
          <p:cNvSpPr>
            <a:spLocks noGrp="1"/>
          </p:cNvSpPr>
          <p:nvPr>
            <p:ph type="title"/>
          </p:nvPr>
        </p:nvSpPr>
        <p:spPr/>
        <p:txBody>
          <a:bodyPr/>
          <a:lstStyle/>
          <a:p>
            <a:r>
              <a:rPr lang="zh-CN" altLang="zh-CN" dirty="0"/>
              <a:t>一个信息扩散阈值模型</a:t>
            </a:r>
            <a:endParaRPr kumimoji="1" lang="zh-CN" altLang="en-US" dirty="0"/>
          </a:p>
        </p:txBody>
      </p:sp>
    </p:spTree>
    <p:extLst>
      <p:ext uri="{BB962C8B-B14F-4D97-AF65-F5344CB8AC3E}">
        <p14:creationId xmlns:p14="http://schemas.microsoft.com/office/powerpoint/2010/main" val="265462755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err="1"/>
              <a:t>Kocsis</a:t>
            </a:r>
            <a:r>
              <a:rPr lang="zh-CN" altLang="zh-CN" sz="2000" dirty="0"/>
              <a:t>和</a:t>
            </a:r>
            <a:r>
              <a:rPr lang="en-US" altLang="zh-CN" sz="2000" dirty="0"/>
              <a:t>Kun</a:t>
            </a:r>
            <a:r>
              <a:rPr lang="zh-CN" altLang="zh-CN" sz="2000" dirty="0"/>
              <a:t>研究了创新在社会经济系统中的扩散</a:t>
            </a:r>
            <a:r>
              <a:rPr lang="en-US" altLang="zh-CN" sz="2000" baseline="30000" dirty="0"/>
              <a:t>[19]</a:t>
            </a:r>
            <a:r>
              <a:rPr lang="zh-CN" altLang="zh-CN" sz="2000" dirty="0"/>
              <a:t>，模型中个体的社会连接会发生变化</a:t>
            </a:r>
            <a:r>
              <a:rPr lang="zh-CN" altLang="zh-CN" sz="2000" dirty="0" smtClean="0"/>
              <a:t>。个体</a:t>
            </a:r>
            <a:r>
              <a:rPr lang="zh-CN" altLang="zh-CN" sz="2000" dirty="0"/>
              <a:t>固定在方形栅格上并且社会连接以一定的概率重连</a:t>
            </a:r>
            <a:r>
              <a:rPr lang="zh-CN" altLang="zh-CN" sz="2000" dirty="0" smtClean="0"/>
              <a:t>。</a:t>
            </a:r>
            <a:endParaRPr lang="en-US" altLang="zh-CN" sz="2000" dirty="0" smtClean="0"/>
          </a:p>
          <a:p>
            <a:r>
              <a:rPr lang="zh-CN" altLang="zh-CN" sz="2000" dirty="0" smtClean="0"/>
              <a:t>度值</a:t>
            </a:r>
            <a:r>
              <a:rPr lang="zh-CN" altLang="zh-CN" sz="2000" dirty="0"/>
              <a:t>的多分散性和个体的长程连接可以促进但也可以阻碍新技术的扩散，这取决于创新所能提供的优势到底有多大</a:t>
            </a:r>
            <a:r>
              <a:rPr lang="zh-CN" altLang="zh-CN" sz="2000" dirty="0" smtClean="0"/>
              <a:t>。</a:t>
            </a:r>
            <a:endParaRPr lang="en-US" altLang="zh-CN" sz="2000" dirty="0" smtClean="0"/>
          </a:p>
          <a:p>
            <a:r>
              <a:rPr lang="zh-CN" altLang="zh-CN" sz="2000" dirty="0" smtClean="0"/>
              <a:t>存在一个临界</a:t>
            </a:r>
            <a:r>
              <a:rPr lang="zh-CN" altLang="zh-CN" sz="2000" dirty="0"/>
              <a:t>比例，需要这些比例的创新个体才能发起传播并取得显著的技术进步</a:t>
            </a:r>
            <a:r>
              <a:rPr lang="zh-CN" altLang="zh-CN" sz="2000" dirty="0" smtClean="0"/>
              <a:t>。</a:t>
            </a:r>
            <a:endParaRPr lang="en-US" altLang="zh-CN" sz="2000" dirty="0" smtClean="0"/>
          </a:p>
          <a:p>
            <a:r>
              <a:rPr lang="zh-CN" altLang="zh-CN" sz="2000" dirty="0" smtClean="0"/>
              <a:t>当创新个</a:t>
            </a:r>
            <a:r>
              <a:rPr lang="zh-CN" altLang="zh-CN" sz="2000" dirty="0"/>
              <a:t>体的比例到达临界值时，传播过程会减慢，这种减慢类似于连续相变中观察到的临界减慢</a:t>
            </a:r>
            <a:r>
              <a:rPr lang="zh-CN" altLang="zh-CN" sz="2000" dirty="0" smtClean="0"/>
              <a:t>。</a:t>
            </a:r>
            <a:endParaRPr lang="en-US" altLang="zh-CN" sz="2000" dirty="0" smtClean="0"/>
          </a:p>
          <a:p>
            <a:r>
              <a:rPr lang="zh-CN" altLang="zh-CN" sz="2000" dirty="0" smtClean="0"/>
              <a:t>临界</a:t>
            </a:r>
            <a:r>
              <a:rPr lang="zh-CN" altLang="zh-CN" sz="2000" dirty="0"/>
              <a:t>点的特征时间与底层社会网络的平均最短路径具有相同的尺度。</a:t>
            </a:r>
            <a:r>
              <a:rPr lang="en-US" altLang="zh-CN" sz="2000" dirty="0"/>
              <a:t> </a:t>
            </a:r>
            <a:endParaRPr kumimoji="1" lang="zh-CN" altLang="en-US" sz="2000" dirty="0"/>
          </a:p>
        </p:txBody>
      </p:sp>
      <p:sp>
        <p:nvSpPr>
          <p:cNvPr id="3" name="标题 2"/>
          <p:cNvSpPr>
            <a:spLocks noGrp="1"/>
          </p:cNvSpPr>
          <p:nvPr>
            <p:ph type="title"/>
          </p:nvPr>
        </p:nvSpPr>
        <p:spPr/>
        <p:txBody>
          <a:bodyPr/>
          <a:lstStyle/>
          <a:p>
            <a:r>
              <a:rPr kumimoji="1" lang="zh-CN" altLang="en-US" dirty="0" smtClean="0"/>
              <a:t>临界</a:t>
            </a:r>
            <a:endParaRPr kumimoji="1" lang="zh-CN" altLang="en-US" dirty="0"/>
          </a:p>
        </p:txBody>
      </p:sp>
    </p:spTree>
    <p:extLst>
      <p:ext uri="{BB962C8B-B14F-4D97-AF65-F5344CB8AC3E}">
        <p14:creationId xmlns:p14="http://schemas.microsoft.com/office/powerpoint/2010/main" val="403480891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77586"/>
            <a:ext cx="8229600" cy="3394472"/>
          </a:xfrm>
        </p:spPr>
        <p:txBody>
          <a:bodyPr/>
          <a:lstStyle/>
          <a:p>
            <a:r>
              <a:rPr lang="zh-CN" altLang="zh-CN" sz="2400" dirty="0"/>
              <a:t>网络上的动力学指的是假定网络结构不变的情况下节点或连边的状态</a:t>
            </a:r>
            <a:r>
              <a:rPr lang="zh-CN" altLang="zh-CN" sz="2400" dirty="0" smtClean="0"/>
              <a:t>的变化</a:t>
            </a:r>
            <a:endParaRPr lang="en-US" altLang="zh-CN" sz="2400" dirty="0" smtClean="0"/>
          </a:p>
          <a:p>
            <a:r>
              <a:rPr lang="zh-CN" altLang="zh-CN" sz="2400" dirty="0" smtClean="0"/>
              <a:t>网络</a:t>
            </a:r>
            <a:r>
              <a:rPr lang="zh-CN" altLang="zh-CN" sz="2400" dirty="0"/>
              <a:t>的动力学则指的是网络拓扑的变化，一般不考虑引起这些变化的内在原因</a:t>
            </a:r>
            <a:r>
              <a:rPr lang="zh-CN" altLang="zh-CN" sz="2400" dirty="0" smtClean="0"/>
              <a:t>。</a:t>
            </a:r>
            <a:endParaRPr lang="en-US" altLang="zh-CN" sz="2400" dirty="0" smtClean="0"/>
          </a:p>
          <a:p>
            <a:r>
              <a:rPr lang="zh-CN" altLang="zh-CN" sz="2400" dirty="0" smtClean="0"/>
              <a:t>现实</a:t>
            </a:r>
            <a:r>
              <a:rPr lang="zh-CN" altLang="zh-CN" sz="2400" dirty="0"/>
              <a:t>中的网络往往表现出这两类动力学，从而形成一个自适应</a:t>
            </a:r>
            <a:r>
              <a:rPr lang="zh-CN" altLang="zh-CN" sz="2400" dirty="0" smtClean="0"/>
              <a:t>的共演化系统</a:t>
            </a:r>
            <a:endParaRPr lang="en-US" altLang="zh-CN" sz="2400" dirty="0" smtClean="0"/>
          </a:p>
          <a:p>
            <a:r>
              <a:rPr lang="zh-CN" altLang="zh-CN" sz="2400" dirty="0" smtClean="0"/>
              <a:t>在这个系统中网络拓扑和节点</a:t>
            </a:r>
            <a:r>
              <a:rPr lang="en-US" altLang="zh-CN" sz="2400" dirty="0"/>
              <a:t>/</a:t>
            </a:r>
            <a:r>
              <a:rPr lang="zh-CN" altLang="zh-CN" sz="2400" dirty="0"/>
              <a:t>连边状态相互影响从而形成一个反馈环。</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en-US" altLang="zh-CN" sz="3600" dirty="0" smtClean="0"/>
              <a:t>3.2.6 </a:t>
            </a:r>
            <a:r>
              <a:rPr kumimoji="1" lang="zh-CN" altLang="en-US" sz="3600" dirty="0" smtClean="0"/>
              <a:t>信息传播对于社交网络结构演化的反作用</a:t>
            </a:r>
            <a:endParaRPr kumimoji="1" lang="zh-CN" altLang="en-US" sz="3600" dirty="0"/>
          </a:p>
        </p:txBody>
      </p:sp>
    </p:spTree>
    <p:extLst>
      <p:ext uri="{BB962C8B-B14F-4D97-AF65-F5344CB8AC3E}">
        <p14:creationId xmlns:p14="http://schemas.microsoft.com/office/powerpoint/2010/main" val="39331747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dirty="0" smtClean="0"/>
              <a:t>社交网络上的计算传播学</a:t>
            </a:r>
            <a:endParaRPr kumimoji="1" lang="zh-CN" altLang="en-US" sz="4000" dirty="0"/>
          </a:p>
        </p:txBody>
      </p:sp>
      <p:sp>
        <p:nvSpPr>
          <p:cNvPr id="5" name="内容占位符 4"/>
          <p:cNvSpPr>
            <a:spLocks noGrp="1"/>
          </p:cNvSpPr>
          <p:nvPr>
            <p:ph idx="1"/>
          </p:nvPr>
        </p:nvSpPr>
        <p:spPr>
          <a:xfrm>
            <a:off x="457199" y="1200151"/>
            <a:ext cx="5252051" cy="3394472"/>
          </a:xfrm>
        </p:spPr>
        <p:txBody>
          <a:bodyPr/>
          <a:lstStyle/>
          <a:p>
            <a:r>
              <a:rPr lang="zh-CN" altLang="en-US" sz="1600" dirty="0">
                <a:solidFill>
                  <a:srgbClr val="660066"/>
                </a:solidFill>
              </a:rPr>
              <a:t>计算传播学是计算社会科学的重要分支，计算传播学的分析基础在于人类传播行为的可计算性，而人类传播行为本身的丰富性和复杂性为计算传播学研究提出了重要挑战</a:t>
            </a:r>
            <a:r>
              <a:rPr lang="zh-CN" altLang="en-US" sz="1600" dirty="0" smtClean="0">
                <a:solidFill>
                  <a:srgbClr val="660066"/>
                </a:solidFill>
              </a:rPr>
              <a:t>。</a:t>
            </a:r>
            <a:endParaRPr lang="en-US" altLang="zh-CN" sz="1600" dirty="0" smtClean="0">
              <a:solidFill>
                <a:srgbClr val="660066"/>
              </a:solidFill>
            </a:endParaRPr>
          </a:p>
          <a:p>
            <a:r>
              <a:rPr lang="en-US" altLang="zh-CN" sz="1600" dirty="0" smtClean="0">
                <a:solidFill>
                  <a:srgbClr val="3366FF"/>
                </a:solidFill>
              </a:rPr>
              <a:t>《</a:t>
            </a:r>
            <a:r>
              <a:rPr lang="zh-CN" altLang="en-US" sz="1600" dirty="0">
                <a:solidFill>
                  <a:srgbClr val="3366FF"/>
                </a:solidFill>
              </a:rPr>
              <a:t>社交网络上的计算传播学</a:t>
            </a:r>
            <a:r>
              <a:rPr lang="en-US" altLang="zh-CN" sz="1600" dirty="0">
                <a:solidFill>
                  <a:srgbClr val="3366FF"/>
                </a:solidFill>
              </a:rPr>
              <a:t>》</a:t>
            </a:r>
            <a:r>
              <a:rPr lang="zh-CN" altLang="en-US" sz="1600" dirty="0">
                <a:solidFill>
                  <a:srgbClr val="3366FF"/>
                </a:solidFill>
              </a:rPr>
              <a:t>着重分析了社交网络中影响传播行为的各种可计算因素，以网络科学为理论基础，以计算新闻学、计算广告学等为实践知识框架，</a:t>
            </a:r>
            <a:r>
              <a:rPr lang="en-US" altLang="zh-CN" sz="1600" dirty="0">
                <a:solidFill>
                  <a:srgbClr val="3366FF"/>
                </a:solidFill>
              </a:rPr>
              <a:t>《</a:t>
            </a:r>
            <a:r>
              <a:rPr lang="zh-CN" altLang="en-US" sz="1600" dirty="0">
                <a:solidFill>
                  <a:srgbClr val="3366FF"/>
                </a:solidFill>
              </a:rPr>
              <a:t>社交网络上的计算传播学</a:t>
            </a:r>
            <a:r>
              <a:rPr lang="en-US" altLang="zh-CN" sz="1600" dirty="0">
                <a:solidFill>
                  <a:srgbClr val="3366FF"/>
                </a:solidFill>
              </a:rPr>
              <a:t>》</a:t>
            </a:r>
            <a:r>
              <a:rPr lang="zh-CN" altLang="en-US" sz="1600" dirty="0">
                <a:solidFill>
                  <a:srgbClr val="3366FF"/>
                </a:solidFill>
              </a:rPr>
              <a:t>共</a:t>
            </a:r>
            <a:r>
              <a:rPr lang="en-US" altLang="zh-CN" sz="1600" dirty="0">
                <a:solidFill>
                  <a:srgbClr val="3366FF"/>
                </a:solidFill>
              </a:rPr>
              <a:t>11</a:t>
            </a:r>
            <a:r>
              <a:rPr lang="zh-CN" altLang="en-US" sz="1600" dirty="0">
                <a:solidFill>
                  <a:srgbClr val="3366FF"/>
                </a:solidFill>
              </a:rPr>
              <a:t>章</a:t>
            </a:r>
            <a:r>
              <a:rPr lang="zh-CN" altLang="en-US" sz="1600" dirty="0" smtClean="0">
                <a:solidFill>
                  <a:srgbClr val="3366FF"/>
                </a:solidFill>
              </a:rPr>
              <a:t>。</a:t>
            </a:r>
            <a:endParaRPr lang="en-US" altLang="zh-CN" sz="1600" dirty="0" smtClean="0">
              <a:solidFill>
                <a:srgbClr val="3366FF"/>
              </a:solidFill>
            </a:endParaRPr>
          </a:p>
          <a:p>
            <a:r>
              <a:rPr lang="zh-CN" altLang="en-US" sz="1600" dirty="0" smtClean="0">
                <a:solidFill>
                  <a:srgbClr val="77933C"/>
                </a:solidFill>
              </a:rPr>
              <a:t>第</a:t>
            </a:r>
            <a:r>
              <a:rPr lang="en-US" altLang="zh-CN" sz="1600" dirty="0" smtClean="0">
                <a:solidFill>
                  <a:srgbClr val="77933C"/>
                </a:solidFill>
              </a:rPr>
              <a:t>1</a:t>
            </a:r>
            <a:r>
              <a:rPr lang="zh-CN" altLang="en-US" sz="1600" dirty="0">
                <a:solidFill>
                  <a:srgbClr val="77933C"/>
                </a:solidFill>
              </a:rPr>
              <a:t>～</a:t>
            </a:r>
            <a:r>
              <a:rPr lang="en-US" altLang="zh-CN" sz="1600" dirty="0">
                <a:solidFill>
                  <a:srgbClr val="77933C"/>
                </a:solidFill>
              </a:rPr>
              <a:t>5</a:t>
            </a:r>
            <a:r>
              <a:rPr lang="zh-CN" altLang="en-US" sz="1600" dirty="0">
                <a:solidFill>
                  <a:srgbClr val="77933C"/>
                </a:solidFill>
              </a:rPr>
              <a:t>章分析了社交网络中信息传播的测量工具和影响传播的可计算因素；第</a:t>
            </a:r>
            <a:r>
              <a:rPr lang="en-US" altLang="zh-CN" sz="1600" dirty="0">
                <a:solidFill>
                  <a:srgbClr val="77933C"/>
                </a:solidFill>
              </a:rPr>
              <a:t>6</a:t>
            </a:r>
            <a:r>
              <a:rPr lang="zh-CN" altLang="en-US" sz="1600" dirty="0">
                <a:solidFill>
                  <a:srgbClr val="77933C"/>
                </a:solidFill>
              </a:rPr>
              <a:t>～</a:t>
            </a:r>
            <a:r>
              <a:rPr lang="en-US" altLang="zh-CN" sz="1600" dirty="0">
                <a:solidFill>
                  <a:srgbClr val="77933C"/>
                </a:solidFill>
              </a:rPr>
              <a:t>8</a:t>
            </a:r>
            <a:r>
              <a:rPr lang="zh-CN" altLang="en-US" sz="1600" dirty="0">
                <a:solidFill>
                  <a:srgbClr val="77933C"/>
                </a:solidFill>
              </a:rPr>
              <a:t>章主要侧重于介绍社交网络中计算传播学的相关应用；第</a:t>
            </a:r>
            <a:r>
              <a:rPr lang="en-US" altLang="zh-CN" sz="1600" dirty="0">
                <a:solidFill>
                  <a:srgbClr val="77933C"/>
                </a:solidFill>
              </a:rPr>
              <a:t>9</a:t>
            </a:r>
            <a:r>
              <a:rPr lang="zh-CN" altLang="en-US" sz="1600" dirty="0">
                <a:solidFill>
                  <a:srgbClr val="77933C"/>
                </a:solidFill>
              </a:rPr>
              <a:t>～</a:t>
            </a:r>
            <a:r>
              <a:rPr lang="en-US" altLang="zh-CN" sz="1600" dirty="0">
                <a:solidFill>
                  <a:srgbClr val="77933C"/>
                </a:solidFill>
              </a:rPr>
              <a:t>11</a:t>
            </a:r>
            <a:r>
              <a:rPr lang="zh-CN" altLang="en-US" sz="1600" dirty="0">
                <a:solidFill>
                  <a:srgbClr val="77933C"/>
                </a:solidFill>
              </a:rPr>
              <a:t>章介绍与社交网络上计算传播学相关的一些研究方法和数据处理手段。</a:t>
            </a:r>
          </a:p>
          <a:p>
            <a:endParaRPr kumimoji="1" lang="zh-CN" altLang="en-US" sz="1100" dirty="0"/>
          </a:p>
        </p:txBody>
      </p:sp>
      <p:pic>
        <p:nvPicPr>
          <p:cNvPr id="6" name="图片 5"/>
          <p:cNvPicPr>
            <a:picLocks noChangeAspect="1"/>
          </p:cNvPicPr>
          <p:nvPr/>
        </p:nvPicPr>
        <p:blipFill>
          <a:blip r:embed="rId3"/>
          <a:stretch>
            <a:fillRect/>
          </a:stretch>
        </p:blipFill>
        <p:spPr>
          <a:xfrm>
            <a:off x="5709250" y="1200151"/>
            <a:ext cx="3311785" cy="3315930"/>
          </a:xfrm>
          <a:prstGeom prst="rect">
            <a:avLst/>
          </a:prstGeom>
        </p:spPr>
      </p:pic>
    </p:spTree>
    <p:extLst>
      <p:ext uri="{BB962C8B-B14F-4D97-AF65-F5344CB8AC3E}">
        <p14:creationId xmlns:p14="http://schemas.microsoft.com/office/powerpoint/2010/main" val="972779743"/>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在</a:t>
            </a:r>
            <a:r>
              <a:rPr lang="en-US" altLang="zh-CN" sz="2400" dirty="0"/>
              <a:t>Twitter</a:t>
            </a:r>
            <a:r>
              <a:rPr lang="zh-CN" altLang="zh-CN" sz="2400" dirty="0"/>
              <a:t>中用户之间会创建追随者</a:t>
            </a:r>
            <a:r>
              <a:rPr lang="en-US" altLang="zh-CN" sz="2400" dirty="0"/>
              <a:t>-</a:t>
            </a:r>
            <a:r>
              <a:rPr lang="zh-CN" altLang="zh-CN" sz="2400" dirty="0"/>
              <a:t>被追随者关系或粉丝</a:t>
            </a:r>
            <a:r>
              <a:rPr lang="en-US" altLang="zh-CN" sz="2400" dirty="0"/>
              <a:t>-</a:t>
            </a:r>
            <a:r>
              <a:rPr lang="zh-CN" altLang="zh-CN" sz="2400" dirty="0"/>
              <a:t>偶像关系。</a:t>
            </a:r>
            <a:r>
              <a:rPr lang="en-US" altLang="zh-CN" sz="2400" dirty="0"/>
              <a:t> </a:t>
            </a:r>
            <a:endParaRPr lang="en-US" altLang="zh-CN" sz="2400" dirty="0" smtClean="0"/>
          </a:p>
          <a:p>
            <a:r>
              <a:rPr lang="zh-CN" altLang="zh-CN" sz="2400" dirty="0"/>
              <a:t>这个时间序列称之为“微博</a:t>
            </a:r>
            <a:r>
              <a:rPr lang="en-US" altLang="zh-CN" sz="2400" dirty="0"/>
              <a:t>-</a:t>
            </a:r>
            <a:r>
              <a:rPr lang="zh-CN" altLang="zh-CN" sz="2400" dirty="0"/>
              <a:t>转发微博</a:t>
            </a:r>
            <a:r>
              <a:rPr lang="en-US" altLang="zh-CN" sz="2400" dirty="0"/>
              <a:t>-</a:t>
            </a:r>
            <a:r>
              <a:rPr lang="zh-CN" altLang="zh-CN" sz="2400" dirty="0"/>
              <a:t>追随”（</a:t>
            </a:r>
            <a:r>
              <a:rPr lang="en-US" altLang="zh-CN" sz="2400" dirty="0"/>
              <a:t>TRF</a:t>
            </a:r>
            <a:r>
              <a:rPr lang="zh-CN" altLang="zh-CN" sz="2400" dirty="0"/>
              <a:t>）事件，包含了三位用户，我们称之为说话者</a:t>
            </a:r>
            <a:r>
              <a:rPr lang="en-US" altLang="zh-CN" sz="2400" dirty="0"/>
              <a:t>S</a:t>
            </a:r>
            <a:r>
              <a:rPr lang="zh-CN" altLang="zh-CN" sz="2400" dirty="0"/>
              <a:t>、重复者</a:t>
            </a:r>
            <a:r>
              <a:rPr lang="en-US" altLang="zh-CN" sz="2400" dirty="0"/>
              <a:t>R</a:t>
            </a:r>
            <a:r>
              <a:rPr lang="zh-CN" altLang="zh-CN" sz="2400" dirty="0"/>
              <a:t>和听者</a:t>
            </a:r>
            <a:r>
              <a:rPr lang="en-US" altLang="zh-CN" sz="2400" dirty="0" smtClean="0"/>
              <a:t>L </a:t>
            </a:r>
            <a:endParaRPr kumimoji="1" lang="zh-CN" altLang="en-US" sz="2400" dirty="0"/>
          </a:p>
        </p:txBody>
      </p:sp>
      <p:sp>
        <p:nvSpPr>
          <p:cNvPr id="3" name="标题 2"/>
          <p:cNvSpPr>
            <a:spLocks noGrp="1"/>
          </p:cNvSpPr>
          <p:nvPr>
            <p:ph type="title"/>
          </p:nvPr>
        </p:nvSpPr>
        <p:spPr/>
        <p:txBody>
          <a:bodyPr/>
          <a:lstStyle/>
          <a:p>
            <a:r>
              <a:rPr lang="en-US" altLang="zh-CN" sz="3600" dirty="0"/>
              <a:t>Twitter</a:t>
            </a:r>
            <a:r>
              <a:rPr lang="zh-CN" altLang="zh-CN" sz="3600" dirty="0"/>
              <a:t>中信息扩散与网络结构的共演化</a:t>
            </a:r>
            <a:r>
              <a:rPr lang="en-US" altLang="zh-CN" sz="3600" dirty="0"/>
              <a:t> </a:t>
            </a:r>
            <a:endParaRPr lang="zh-CN" altLang="en-US" sz="3600" dirty="0"/>
          </a:p>
        </p:txBody>
      </p:sp>
      <p:pic>
        <p:nvPicPr>
          <p:cNvPr id="4" name="Picture 62"/>
          <p:cNvPicPr/>
          <p:nvPr/>
        </p:nvPicPr>
        <p:blipFill>
          <a:blip r:embed="rId2"/>
          <a:srcRect/>
          <a:stretch>
            <a:fillRect/>
          </a:stretch>
        </p:blipFill>
        <p:spPr bwMode="auto">
          <a:xfrm>
            <a:off x="457200" y="3143789"/>
            <a:ext cx="7844615" cy="1734503"/>
          </a:xfrm>
          <a:prstGeom prst="rect">
            <a:avLst/>
          </a:prstGeom>
          <a:noFill/>
          <a:ln w="9525">
            <a:noFill/>
            <a:miter lim="800000"/>
            <a:headEnd/>
            <a:tailEnd/>
          </a:ln>
        </p:spPr>
      </p:pic>
      <p:sp>
        <p:nvSpPr>
          <p:cNvPr id="5" name="矩形 4"/>
          <p:cNvSpPr/>
          <p:nvPr/>
        </p:nvSpPr>
        <p:spPr>
          <a:xfrm>
            <a:off x="2199361" y="4774168"/>
            <a:ext cx="5448550" cy="369332"/>
          </a:xfrm>
          <a:prstGeom prst="rect">
            <a:avLst/>
          </a:prstGeom>
        </p:spPr>
        <p:txBody>
          <a:bodyPr wrap="square">
            <a:spAutoFit/>
          </a:bodyPr>
          <a:lstStyle/>
          <a:p>
            <a:r>
              <a:rPr lang="zh-CN" altLang="zh-CN" dirty="0"/>
              <a:t>图</a:t>
            </a:r>
            <a:r>
              <a:rPr lang="en-US" altLang="zh-CN" dirty="0"/>
              <a:t>3-5 Twitter</a:t>
            </a:r>
            <a:r>
              <a:rPr lang="zh-CN" altLang="zh-CN" dirty="0"/>
              <a:t>中信息扩散与网络结构的共演化</a:t>
            </a:r>
            <a:r>
              <a:rPr lang="en-US" altLang="zh-CN" dirty="0"/>
              <a:t> </a:t>
            </a:r>
            <a:endParaRPr lang="zh-CN" altLang="en-US" dirty="0"/>
          </a:p>
        </p:txBody>
      </p:sp>
    </p:spTree>
    <p:extLst>
      <p:ext uri="{BB962C8B-B14F-4D97-AF65-F5344CB8AC3E}">
        <p14:creationId xmlns:p14="http://schemas.microsoft.com/office/powerpoint/2010/main" val="2163688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信息本身的属性会影响社交网络中的信息传</a:t>
            </a:r>
            <a:r>
              <a:rPr lang="zh-CN" altLang="zh-CN" sz="2000" dirty="0" smtClean="0"/>
              <a:t>播</a:t>
            </a:r>
            <a:endParaRPr lang="en-US" altLang="zh-CN" sz="2000" dirty="0" smtClean="0"/>
          </a:p>
          <a:p>
            <a:r>
              <a:rPr lang="zh-CN" altLang="zh-CN" sz="2000" dirty="0"/>
              <a:t>竖线中间的实心圆表示均值，</a:t>
            </a:r>
            <a:r>
              <a:rPr lang="en-US" altLang="zh-CN" sz="2000" dirty="0"/>
              <a:t>X</a:t>
            </a:r>
            <a:r>
              <a:rPr lang="zh-CN" altLang="zh-CN" sz="2000" dirty="0"/>
              <a:t>表示各类主题的均值，竖线两边的实心圆表示</a:t>
            </a:r>
            <a:r>
              <a:rPr lang="en-US" altLang="zh-CN" sz="2000" dirty="0"/>
              <a:t>90%</a:t>
            </a:r>
            <a:r>
              <a:rPr lang="zh-CN" altLang="zh-CN" sz="2000" dirty="0"/>
              <a:t>置信区间。我们发现政治类和体育类的持续性指数值较高，而习语和音乐类的则较低。</a:t>
            </a:r>
            <a:r>
              <a:rPr lang="en-US" altLang="zh-CN" sz="2000" dirty="0"/>
              <a:t> </a:t>
            </a:r>
          </a:p>
          <a:p>
            <a:endParaRPr kumimoji="1" lang="zh-CN" altLang="en-US" sz="2000" dirty="0"/>
          </a:p>
        </p:txBody>
      </p:sp>
      <p:sp>
        <p:nvSpPr>
          <p:cNvPr id="3" name="标题 2"/>
          <p:cNvSpPr>
            <a:spLocks noGrp="1"/>
          </p:cNvSpPr>
          <p:nvPr>
            <p:ph type="title"/>
          </p:nvPr>
        </p:nvSpPr>
        <p:spPr/>
        <p:txBody>
          <a:bodyPr/>
          <a:lstStyle/>
          <a:p>
            <a:r>
              <a:rPr kumimoji="1" lang="en-US" altLang="zh-CN" dirty="0" smtClean="0"/>
              <a:t>3.3 </a:t>
            </a:r>
            <a:r>
              <a:rPr kumimoji="1" lang="zh-CN" altLang="en-US" dirty="0" smtClean="0"/>
              <a:t>信息属性的影响</a:t>
            </a:r>
            <a:endParaRPr kumimoji="1" lang="zh-CN" altLang="en-US" dirty="0"/>
          </a:p>
        </p:txBody>
      </p:sp>
      <p:pic>
        <p:nvPicPr>
          <p:cNvPr id="4" name="Picture 65"/>
          <p:cNvPicPr/>
          <p:nvPr/>
        </p:nvPicPr>
        <p:blipFill>
          <a:blip r:embed="rId2"/>
          <a:srcRect/>
          <a:stretch>
            <a:fillRect/>
          </a:stretch>
        </p:blipFill>
        <p:spPr bwMode="auto">
          <a:xfrm>
            <a:off x="1360406" y="2571749"/>
            <a:ext cx="2681605" cy="2350135"/>
          </a:xfrm>
          <a:prstGeom prst="rect">
            <a:avLst/>
          </a:prstGeom>
          <a:noFill/>
          <a:ln w="9525">
            <a:noFill/>
            <a:miter lim="800000"/>
            <a:headEnd/>
            <a:tailEnd/>
          </a:ln>
        </p:spPr>
      </p:pic>
      <p:pic>
        <p:nvPicPr>
          <p:cNvPr id="5" name="Picture 66"/>
          <p:cNvPicPr/>
          <p:nvPr/>
        </p:nvPicPr>
        <p:blipFill>
          <a:blip r:embed="rId3"/>
          <a:srcRect/>
          <a:stretch>
            <a:fillRect/>
          </a:stretch>
        </p:blipFill>
        <p:spPr bwMode="auto">
          <a:xfrm>
            <a:off x="4814627" y="2635765"/>
            <a:ext cx="2695845" cy="2101619"/>
          </a:xfrm>
          <a:prstGeom prst="rect">
            <a:avLst/>
          </a:prstGeom>
          <a:noFill/>
          <a:ln w="9525">
            <a:noFill/>
            <a:miter lim="800000"/>
            <a:headEnd/>
            <a:tailEnd/>
          </a:ln>
        </p:spPr>
      </p:pic>
      <p:sp>
        <p:nvSpPr>
          <p:cNvPr id="7" name="矩形 6"/>
          <p:cNvSpPr/>
          <p:nvPr/>
        </p:nvSpPr>
        <p:spPr>
          <a:xfrm>
            <a:off x="4814627" y="4774168"/>
            <a:ext cx="2826615" cy="369332"/>
          </a:xfrm>
          <a:prstGeom prst="rect">
            <a:avLst/>
          </a:prstGeom>
        </p:spPr>
        <p:txBody>
          <a:bodyPr wrap="none">
            <a:spAutoFit/>
          </a:bodyPr>
          <a:lstStyle/>
          <a:p>
            <a:r>
              <a:rPr lang="zh-CN" altLang="zh-CN" dirty="0"/>
              <a:t>图</a:t>
            </a:r>
            <a:r>
              <a:rPr lang="en-US" altLang="zh-CN" dirty="0"/>
              <a:t>3-7</a:t>
            </a:r>
            <a:r>
              <a:rPr lang="zh-CN" altLang="zh-CN" dirty="0"/>
              <a:t>不同类主题的持续性</a:t>
            </a:r>
            <a:r>
              <a:rPr lang="en-US" altLang="zh-CN" dirty="0"/>
              <a:t> </a:t>
            </a:r>
            <a:endParaRPr lang="zh-CN" altLang="en-US" dirty="0"/>
          </a:p>
        </p:txBody>
      </p:sp>
    </p:spTree>
    <p:extLst>
      <p:ext uri="{BB962C8B-B14F-4D97-AF65-F5344CB8AC3E}">
        <p14:creationId xmlns:p14="http://schemas.microsoft.com/office/powerpoint/2010/main" val="39331747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4278748" cy="3394472"/>
          </a:xfrm>
        </p:spPr>
        <p:txBody>
          <a:bodyPr/>
          <a:lstStyle/>
          <a:p>
            <a:r>
              <a:rPr lang="zh-CN" altLang="zh-CN" sz="2000" dirty="0"/>
              <a:t>信息暴露曲线是由</a:t>
            </a:r>
            <a:r>
              <a:rPr lang="en-US" altLang="zh-CN" sz="2000" dirty="0"/>
              <a:t>Romero et al.</a:t>
            </a:r>
            <a:r>
              <a:rPr lang="zh-CN" altLang="zh-CN" sz="2000" dirty="0"/>
              <a:t>等人提出的</a:t>
            </a:r>
            <a:r>
              <a:rPr lang="en-US" altLang="zh-CN" sz="2000" baseline="30000" dirty="0"/>
              <a:t>[10]</a:t>
            </a:r>
            <a:r>
              <a:rPr lang="zh-CN" altLang="zh-CN" sz="2000" dirty="0"/>
              <a:t>，它测量人们可以多大程度上被朋友影响</a:t>
            </a:r>
            <a:r>
              <a:rPr lang="zh-CN" altLang="zh-CN" sz="2000" dirty="0" smtClean="0"/>
              <a:t>。</a:t>
            </a:r>
            <a:endParaRPr lang="en-US" altLang="zh-CN" sz="2000" dirty="0" smtClean="0"/>
          </a:p>
          <a:p>
            <a:pPr lvl="1"/>
            <a:r>
              <a:rPr lang="zh-CN" altLang="zh-CN" sz="1600" dirty="0" smtClean="0"/>
              <a:t>将</a:t>
            </a:r>
            <a:r>
              <a:rPr lang="en-US" altLang="zh-CN" sz="1600" dirty="0"/>
              <a:t>I(k)</a:t>
            </a:r>
            <a:r>
              <a:rPr lang="zh-CN" altLang="zh-CN" sz="1600" dirty="0"/>
              <a:t>定义为第</a:t>
            </a:r>
            <a:r>
              <a:rPr lang="en-US" altLang="zh-CN" sz="1600" dirty="0"/>
              <a:t>k</a:t>
            </a:r>
            <a:r>
              <a:rPr lang="zh-CN" altLang="zh-CN" sz="1600" dirty="0"/>
              <a:t>次接触这条信息后转发这条信息的人数</a:t>
            </a:r>
            <a:r>
              <a:rPr lang="zh-CN" altLang="zh-CN" sz="1600" dirty="0" smtClean="0"/>
              <a:t>。</a:t>
            </a:r>
            <a:endParaRPr lang="en-US" altLang="zh-CN" sz="1600" dirty="0" smtClean="0"/>
          </a:p>
          <a:p>
            <a:pPr lvl="1"/>
            <a:r>
              <a:rPr lang="en-US" altLang="zh-CN" sz="1600" dirty="0" smtClean="0"/>
              <a:t>E</a:t>
            </a:r>
            <a:r>
              <a:rPr lang="en-US" altLang="zh-CN" sz="1600" dirty="0"/>
              <a:t>(k)</a:t>
            </a:r>
            <a:r>
              <a:rPr lang="zh-CN" altLang="zh-CN" sz="1600" dirty="0"/>
              <a:t>是截止某一时间点，</a:t>
            </a:r>
            <a:r>
              <a:rPr lang="en-US" altLang="zh-CN" sz="1600" dirty="0"/>
              <a:t>k</a:t>
            </a:r>
            <a:r>
              <a:rPr lang="zh-CN" altLang="zh-CN" sz="1600" dirty="0"/>
              <a:t>次接触一条信息的人数</a:t>
            </a:r>
            <a:r>
              <a:rPr lang="zh-CN" altLang="zh-CN" sz="1600" dirty="0" smtClean="0"/>
              <a:t>。</a:t>
            </a:r>
            <a:endParaRPr lang="en-US" altLang="zh-CN" sz="1600" dirty="0" smtClean="0"/>
          </a:p>
          <a:p>
            <a:pPr lvl="1"/>
            <a:r>
              <a:rPr lang="zh-CN" altLang="zh-CN" sz="1600" dirty="0" smtClean="0"/>
              <a:t>这样</a:t>
            </a:r>
            <a:r>
              <a:rPr lang="zh-CN" altLang="zh-CN" sz="1600" dirty="0"/>
              <a:t>接触一条信息</a:t>
            </a:r>
            <a:r>
              <a:rPr lang="en-US" altLang="zh-CN" sz="1600" dirty="0"/>
              <a:t>k</a:t>
            </a:r>
            <a:r>
              <a:rPr lang="zh-CN" altLang="zh-CN" sz="1600" dirty="0"/>
              <a:t>次之后，转发这条信息的概率</a:t>
            </a:r>
            <a:r>
              <a:rPr lang="en-US" altLang="zh-CN" sz="1600" dirty="0"/>
              <a:t>P(k)</a:t>
            </a:r>
            <a:r>
              <a:rPr lang="zh-CN" altLang="zh-CN" sz="1600" dirty="0"/>
              <a:t>可以定义为</a:t>
            </a:r>
            <a:r>
              <a:rPr lang="en-US" altLang="zh-CN" sz="1600" dirty="0"/>
              <a:t>P(k) = I(k)/E(k)</a:t>
            </a:r>
            <a:r>
              <a:rPr lang="zh-CN" altLang="zh-CN" sz="1600" dirty="0"/>
              <a:t>。</a:t>
            </a:r>
            <a:r>
              <a:rPr lang="en-US" altLang="zh-CN" sz="1600" dirty="0"/>
              <a:t> </a:t>
            </a:r>
            <a:endParaRPr kumimoji="1" lang="zh-CN" altLang="en-US" sz="1600" dirty="0"/>
          </a:p>
        </p:txBody>
      </p:sp>
      <p:sp>
        <p:nvSpPr>
          <p:cNvPr id="3" name="标题 2"/>
          <p:cNvSpPr>
            <a:spLocks noGrp="1"/>
          </p:cNvSpPr>
          <p:nvPr>
            <p:ph type="title"/>
          </p:nvPr>
        </p:nvSpPr>
        <p:spPr/>
        <p:txBody>
          <a:bodyPr/>
          <a:lstStyle/>
          <a:p>
            <a:r>
              <a:rPr lang="zh-CN" altLang="zh-CN" dirty="0" smtClean="0"/>
              <a:t>信息暴露曲线</a:t>
            </a:r>
            <a:endParaRPr kumimoji="1" lang="zh-CN" altLang="en-US" dirty="0"/>
          </a:p>
        </p:txBody>
      </p:sp>
      <p:pic>
        <p:nvPicPr>
          <p:cNvPr id="4" name="Picture 26"/>
          <p:cNvPicPr/>
          <p:nvPr/>
        </p:nvPicPr>
        <p:blipFill>
          <a:blip r:embed="rId4"/>
          <a:srcRect/>
          <a:stretch>
            <a:fillRect/>
          </a:stretch>
        </p:blipFill>
        <p:spPr bwMode="auto">
          <a:xfrm>
            <a:off x="4735948" y="1485508"/>
            <a:ext cx="4055448" cy="2395484"/>
          </a:xfrm>
          <a:prstGeom prst="rect">
            <a:avLst/>
          </a:prstGeom>
          <a:noFill/>
          <a:ln w="9525">
            <a:noFill/>
            <a:miter lim="800000"/>
            <a:headEnd/>
            <a:tailEnd/>
          </a:ln>
        </p:spPr>
      </p:pic>
      <p:sp>
        <p:nvSpPr>
          <p:cNvPr id="5" name="矩形 4"/>
          <p:cNvSpPr/>
          <p:nvPr/>
        </p:nvSpPr>
        <p:spPr>
          <a:xfrm>
            <a:off x="6052285" y="3965591"/>
            <a:ext cx="2190812" cy="369332"/>
          </a:xfrm>
          <a:prstGeom prst="rect">
            <a:avLst/>
          </a:prstGeom>
        </p:spPr>
        <p:txBody>
          <a:bodyPr wrap="none">
            <a:spAutoFit/>
          </a:bodyPr>
          <a:lstStyle/>
          <a:p>
            <a:r>
              <a:rPr lang="zh-CN" altLang="zh-CN" dirty="0"/>
              <a:t>图</a:t>
            </a:r>
            <a:r>
              <a:rPr lang="en-US" altLang="zh-CN" dirty="0"/>
              <a:t>2‑7</a:t>
            </a:r>
            <a:r>
              <a:rPr lang="zh-CN" altLang="zh-CN" dirty="0"/>
              <a:t>信息暴露曲线</a:t>
            </a:r>
            <a:endParaRPr lang="en-US" altLang="zh-CN" dirty="0"/>
          </a:p>
        </p:txBody>
      </p:sp>
      <p:sp>
        <p:nvSpPr>
          <p:cNvPr id="6" name="矩形 5"/>
          <p:cNvSpPr/>
          <p:nvPr/>
        </p:nvSpPr>
        <p:spPr>
          <a:xfrm>
            <a:off x="4469996" y="4220170"/>
            <a:ext cx="4572000" cy="523220"/>
          </a:xfrm>
          <a:prstGeom prst="rect">
            <a:avLst/>
          </a:prstGeom>
        </p:spPr>
        <p:txBody>
          <a:bodyPr>
            <a:spAutoFit/>
          </a:bodyPr>
          <a:lstStyle/>
          <a:p>
            <a:r>
              <a:rPr lang="zh-CN" altLang="zh-CN" sz="1400" dirty="0">
                <a:solidFill>
                  <a:srgbClr val="77933C"/>
                </a:solidFill>
              </a:rPr>
              <a:t>图中的红线是某一个主题的平均暴露曲线，蓝线是所有主题的平均暴露曲线，绿线代表</a:t>
            </a:r>
            <a:r>
              <a:rPr lang="en-US" altLang="zh-CN" sz="1400" dirty="0">
                <a:solidFill>
                  <a:srgbClr val="77933C"/>
                </a:solidFill>
              </a:rPr>
              <a:t>90%</a:t>
            </a:r>
            <a:r>
              <a:rPr lang="zh-CN" altLang="zh-CN" sz="1400" dirty="0">
                <a:solidFill>
                  <a:srgbClr val="77933C"/>
                </a:solidFill>
              </a:rPr>
              <a:t>的置信区间。</a:t>
            </a:r>
            <a:r>
              <a:rPr lang="en-US" altLang="zh-CN" sz="1400" dirty="0">
                <a:solidFill>
                  <a:srgbClr val="77933C"/>
                </a:solidFill>
              </a:rPr>
              <a:t> </a:t>
            </a:r>
            <a:endParaRPr lang="zh-CN" altLang="en-US" sz="1400" dirty="0">
              <a:solidFill>
                <a:srgbClr val="77933C"/>
              </a:solidFill>
            </a:endParaRPr>
          </a:p>
        </p:txBody>
      </p:sp>
      <p:sp>
        <p:nvSpPr>
          <p:cNvPr id="7" name="矩形 6"/>
          <p:cNvSpPr/>
          <p:nvPr/>
        </p:nvSpPr>
        <p:spPr>
          <a:xfrm>
            <a:off x="1515868" y="4334923"/>
            <a:ext cx="877163" cy="369332"/>
          </a:xfrm>
          <a:prstGeom prst="rect">
            <a:avLst/>
          </a:prstGeom>
        </p:spPr>
        <p:txBody>
          <a:bodyPr wrap="none">
            <a:spAutoFit/>
          </a:bodyPr>
          <a:lstStyle/>
          <a:p>
            <a:r>
              <a:rPr lang="zh-CN" altLang="en-US" dirty="0"/>
              <a:t>第二章</a:t>
            </a:r>
            <a:r>
              <a:rPr lang="en-US" altLang="zh-CN" dirty="0"/>
              <a:t> </a:t>
            </a:r>
            <a:endParaRPr lang="zh-CN" altLang="en-US" dirty="0"/>
          </a:p>
        </p:txBody>
      </p:sp>
    </p:spTree>
    <p:extLst>
      <p:ext uri="{BB962C8B-B14F-4D97-AF65-F5344CB8AC3E}">
        <p14:creationId xmlns:p14="http://schemas.microsoft.com/office/powerpoint/2010/main" val="1078409279"/>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5" name="噢"/>
          </p:stSnd>
        </p:sndAc>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3" name="标题 2"/>
          <p:cNvSpPr>
            <a:spLocks noGrp="1"/>
          </p:cNvSpPr>
          <p:nvPr>
            <p:ph type="title"/>
          </p:nvPr>
        </p:nvSpPr>
        <p:spPr/>
        <p:txBody>
          <a:bodyPr/>
          <a:lstStyle/>
          <a:p>
            <a:r>
              <a:rPr kumimoji="1" lang="zh-CN" altLang="en-US" dirty="0" smtClean="0"/>
              <a:t>新浪微博上的信息扩散</a:t>
            </a:r>
            <a:endParaRPr kumimoji="1" lang="zh-CN" altLang="en-US" dirty="0"/>
          </a:p>
        </p:txBody>
      </p:sp>
      <p:pic>
        <p:nvPicPr>
          <p:cNvPr id="4" name="图片 3"/>
          <p:cNvPicPr>
            <a:picLocks noChangeAspect="1"/>
          </p:cNvPicPr>
          <p:nvPr/>
        </p:nvPicPr>
        <p:blipFill>
          <a:blip r:embed="rId2"/>
          <a:stretch>
            <a:fillRect/>
          </a:stretch>
        </p:blipFill>
        <p:spPr>
          <a:xfrm>
            <a:off x="1703731" y="1215660"/>
            <a:ext cx="5266068" cy="3794270"/>
          </a:xfrm>
          <a:prstGeom prst="rect">
            <a:avLst/>
          </a:prstGeom>
        </p:spPr>
      </p:pic>
    </p:spTree>
    <p:extLst>
      <p:ext uri="{BB962C8B-B14F-4D97-AF65-F5344CB8AC3E}">
        <p14:creationId xmlns:p14="http://schemas.microsoft.com/office/powerpoint/2010/main" val="21308654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3.4 </a:t>
            </a:r>
            <a:r>
              <a:rPr kumimoji="1" lang="zh-CN" altLang="en-US" dirty="0" smtClean="0"/>
              <a:t>用户属性及其相似性的影响</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3200" dirty="0" smtClean="0"/>
              <a:t>3.4.1 </a:t>
            </a:r>
            <a:r>
              <a:rPr kumimoji="1" lang="zh-CN" altLang="en-US" sz="3200" dirty="0" smtClean="0"/>
              <a:t>用户自身属性</a:t>
            </a:r>
            <a:endParaRPr kumimoji="1" lang="zh-CN" altLang="en-US" sz="3200" dirty="0"/>
          </a:p>
        </p:txBody>
      </p:sp>
      <p:sp>
        <p:nvSpPr>
          <p:cNvPr id="7" name="内容占位符 6"/>
          <p:cNvSpPr>
            <a:spLocks noGrp="1"/>
          </p:cNvSpPr>
          <p:nvPr>
            <p:ph idx="1"/>
          </p:nvPr>
        </p:nvSpPr>
        <p:spPr/>
        <p:txBody>
          <a:bodyPr/>
          <a:lstStyle/>
          <a:p>
            <a:pPr marL="285750" indent="-285750">
              <a:buFont typeface="Arial"/>
              <a:buChar char="•"/>
            </a:pPr>
            <a:r>
              <a:rPr kumimoji="1" lang="zh-CN" altLang="en-US" sz="2000" dirty="0"/>
              <a:t>用户权威性、活跃性、偏好及社会关</a:t>
            </a:r>
            <a:r>
              <a:rPr kumimoji="1" lang="zh-CN" altLang="en-US" sz="2000" dirty="0" smtClean="0"/>
              <a:t>系</a:t>
            </a:r>
            <a:r>
              <a:rPr kumimoji="1" lang="zh-CN" altLang="en-US" sz="2000" dirty="0" smtClean="0"/>
              <a:t>数量</a:t>
            </a:r>
            <a:endParaRPr kumimoji="1" lang="en-US" altLang="zh-CN" sz="2000" dirty="0"/>
          </a:p>
          <a:p>
            <a:pPr marL="285750" indent="-285750">
              <a:buFont typeface="Arial"/>
              <a:buChar char="•"/>
            </a:pPr>
            <a:r>
              <a:rPr lang="en-US" altLang="zh-CN" sz="2000" dirty="0"/>
              <a:t>2011</a:t>
            </a:r>
            <a:r>
              <a:rPr lang="zh-CN" altLang="zh-CN" sz="2000" dirty="0"/>
              <a:t>年</a:t>
            </a:r>
            <a:r>
              <a:rPr lang="en-US" altLang="zh-CN" sz="2000" dirty="0"/>
              <a:t>5</a:t>
            </a:r>
            <a:r>
              <a:rPr lang="zh-CN" altLang="zh-CN" sz="2000" dirty="0"/>
              <a:t>月西班牙发生了大规模</a:t>
            </a:r>
            <a:r>
              <a:rPr lang="zh-CN" altLang="zh-CN" sz="2000" dirty="0" smtClean="0"/>
              <a:t>群众抗议活动，</a:t>
            </a:r>
            <a:r>
              <a:rPr lang="zh-CN" altLang="zh-CN" sz="2000" dirty="0"/>
              <a:t>这场运动受埃及革命的影响并成为全球范围内占领华尔街运动的前奏。</a:t>
            </a:r>
            <a:r>
              <a:rPr lang="en-US" altLang="zh-CN" sz="2000" dirty="0" err="1"/>
              <a:t>Borge-Holthoefer</a:t>
            </a:r>
            <a:r>
              <a:rPr lang="zh-CN" altLang="zh-CN" sz="2000" dirty="0"/>
              <a:t>等研究了活动期间的</a:t>
            </a:r>
            <a:r>
              <a:rPr lang="en-US" altLang="zh-CN" sz="2000" dirty="0"/>
              <a:t>Twitter</a:t>
            </a:r>
            <a:r>
              <a:rPr lang="zh-CN" altLang="zh-CN" sz="2000" dirty="0"/>
              <a:t>信息</a:t>
            </a:r>
            <a:r>
              <a:rPr lang="en-US" altLang="zh-CN" sz="2000" dirty="0"/>
              <a:t> </a:t>
            </a:r>
          </a:p>
          <a:p>
            <a:pPr marL="685800" lvl="1">
              <a:buFont typeface="Arial"/>
              <a:buChar char="•"/>
            </a:pPr>
            <a:r>
              <a:rPr lang="zh-CN" altLang="zh-CN" sz="1600" dirty="0" smtClean="0"/>
              <a:t>通过将节点按</a:t>
            </a:r>
            <a:r>
              <a:rPr lang="zh-CN" altLang="zh-CN" sz="1600" dirty="0"/>
              <a:t>照</a:t>
            </a:r>
            <a:r>
              <a:rPr lang="en-US" altLang="zh-CN" sz="1600" i="1" dirty="0"/>
              <a:t>k</a:t>
            </a:r>
            <a:r>
              <a:rPr lang="zh-CN" altLang="zh-CN" sz="1600" dirty="0"/>
              <a:t>核指数进行排序，可以可靠的找到数量较多的可以引发整个系统级联的个体。</a:t>
            </a:r>
            <a:r>
              <a:rPr lang="en-US" altLang="zh-CN" sz="1600" dirty="0"/>
              <a:t> </a:t>
            </a:r>
            <a:endParaRPr lang="en-US" altLang="zh-CN" sz="1600" dirty="0" smtClean="0"/>
          </a:p>
          <a:p>
            <a:pPr marL="685800" lvl="1">
              <a:buFont typeface="Arial"/>
              <a:buChar char="•"/>
            </a:pPr>
            <a:r>
              <a:rPr kumimoji="1" lang="zh-CN" altLang="en-US" sz="1600" dirty="0" smtClean="0"/>
              <a:t>在用户活跃度高的时候，利用高影响力个体传递信息的效果不好。</a:t>
            </a:r>
            <a:endParaRPr kumimoji="1" lang="en-US" altLang="zh-CN" sz="1600" dirty="0" smtClean="0"/>
          </a:p>
          <a:p>
            <a:pPr marL="685800" lvl="1">
              <a:buFont typeface="Arial"/>
              <a:buChar char="•"/>
            </a:pPr>
            <a:r>
              <a:rPr kumimoji="1" lang="zh-CN" altLang="en-US" sz="1600" dirty="0" smtClean="0"/>
              <a:t>信息过量，消息被稀释，有影响力个体失去系统级联发动者地位</a:t>
            </a:r>
            <a:endParaRPr kumimoji="1" lang="en-US" altLang="zh-CN" sz="1600" dirty="0"/>
          </a:p>
          <a:p>
            <a:endParaRPr kumimoji="1" lang="zh-CN" altLang="en-US" sz="2000" dirty="0"/>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4592038" cy="3394472"/>
          </a:xfrm>
        </p:spPr>
        <p:txBody>
          <a:bodyPr/>
          <a:lstStyle/>
          <a:p>
            <a:r>
              <a:rPr lang="zh-CN" altLang="zh-CN" sz="1200" dirty="0"/>
              <a:t>利用</a:t>
            </a:r>
            <a:r>
              <a:rPr lang="en-US" altLang="zh-CN" sz="1200" dirty="0"/>
              <a:t>2011</a:t>
            </a:r>
            <a:r>
              <a:rPr lang="zh-CN" altLang="zh-CN" sz="1200" dirty="0"/>
              <a:t>年</a:t>
            </a:r>
            <a:r>
              <a:rPr lang="en-US" altLang="zh-CN" sz="1200" dirty="0"/>
              <a:t>5</a:t>
            </a:r>
            <a:r>
              <a:rPr lang="zh-CN" altLang="zh-CN" sz="1200" dirty="0"/>
              <a:t>月西班牙群众运动的数据，</a:t>
            </a:r>
            <a:r>
              <a:rPr lang="en-US" altLang="zh-CN" sz="1200" dirty="0"/>
              <a:t>González-</a:t>
            </a:r>
            <a:r>
              <a:rPr lang="en-US" altLang="zh-CN" sz="1200" dirty="0" err="1"/>
              <a:t>Bailón</a:t>
            </a:r>
            <a:r>
              <a:rPr lang="zh-CN" altLang="zh-CN" sz="1200" dirty="0"/>
              <a:t>等研究了在线动员活动</a:t>
            </a:r>
            <a:r>
              <a:rPr lang="zh-CN" altLang="zh-CN" sz="1200" dirty="0" smtClean="0"/>
              <a:t>的增长</a:t>
            </a:r>
            <a:endParaRPr lang="en-US" altLang="zh-CN" sz="1200" dirty="0" smtClean="0"/>
          </a:p>
          <a:p>
            <a:r>
              <a:rPr lang="zh-CN" altLang="zh-CN" sz="1200" dirty="0" smtClean="0"/>
              <a:t>纵坐标表示用户</a:t>
            </a:r>
            <a:r>
              <a:rPr lang="zh-CN" altLang="zh-CN" sz="1200" dirty="0"/>
              <a:t>收到的抗议消息的数量与发出的抗议消息</a:t>
            </a:r>
            <a:r>
              <a:rPr lang="zh-CN" altLang="zh-CN" sz="1200" dirty="0" smtClean="0"/>
              <a:t>数量的比值横坐标则表示用户</a:t>
            </a:r>
            <a:r>
              <a:rPr lang="zh-CN" altLang="zh-CN" sz="1200" dirty="0"/>
              <a:t>追随的其他账号的数量与拥有的粉丝数量的比值</a:t>
            </a:r>
            <a:r>
              <a:rPr lang="zh-CN" altLang="zh-CN" sz="1200" dirty="0" smtClean="0"/>
              <a:t>，</a:t>
            </a:r>
            <a:endParaRPr lang="en-US" altLang="zh-CN" sz="1200" dirty="0" smtClean="0"/>
          </a:p>
          <a:p>
            <a:r>
              <a:rPr lang="zh-CN" altLang="zh-CN" sz="1200" dirty="0" smtClean="0"/>
              <a:t>图中六边形颜</a:t>
            </a:r>
            <a:r>
              <a:rPr lang="zh-CN" altLang="zh-CN" sz="1200" dirty="0"/>
              <a:t>色的深浅表示对应的用户的数量</a:t>
            </a:r>
            <a:r>
              <a:rPr lang="zh-CN" altLang="zh-CN" sz="1200" dirty="0" smtClean="0"/>
              <a:t>。</a:t>
            </a:r>
            <a:endParaRPr lang="en-US" altLang="zh-CN" sz="1200" dirty="0" smtClean="0"/>
          </a:p>
          <a:p>
            <a:r>
              <a:rPr lang="zh-CN" altLang="zh-CN" sz="1200" dirty="0" smtClean="0"/>
              <a:t>据此可将用户分为四类</a:t>
            </a:r>
            <a:r>
              <a:rPr lang="zh-CN" altLang="zh-CN" sz="1200" dirty="0"/>
              <a:t>：有影响力的人、隐藏的有影响力的人、广播者以及草根用户</a:t>
            </a:r>
            <a:r>
              <a:rPr lang="zh-CN" altLang="zh-CN" sz="1200" dirty="0" smtClean="0"/>
              <a:t>。</a:t>
            </a:r>
            <a:endParaRPr lang="en-US" altLang="zh-CN" sz="1200" dirty="0" smtClean="0"/>
          </a:p>
          <a:p>
            <a:r>
              <a:rPr lang="zh-CN" altLang="zh-CN" sz="1200" dirty="0" smtClean="0"/>
              <a:t>平均的</a:t>
            </a:r>
            <a:r>
              <a:rPr lang="zh-CN" altLang="zh-CN" sz="1200" dirty="0"/>
              <a:t>，有影响力的用户会触发那些最大的信息级联，之后广播者会追随这些级联</a:t>
            </a:r>
            <a:r>
              <a:rPr lang="zh-CN" altLang="zh-CN" sz="1200" dirty="0" smtClean="0"/>
              <a:t>。</a:t>
            </a:r>
            <a:endParaRPr lang="en-US" altLang="zh-CN" sz="1200" dirty="0" smtClean="0"/>
          </a:p>
          <a:p>
            <a:r>
              <a:rPr lang="zh-CN" altLang="zh-CN" sz="1200" dirty="0" smtClean="0"/>
              <a:t>根据拥</a:t>
            </a:r>
            <a:r>
              <a:rPr lang="zh-CN" altLang="zh-CN" sz="1200" dirty="0"/>
              <a:t>有的粉丝数量这两组用户在网络中具有中心地位，草根往往很难发起长链反应，但是他们有数量上的优势</a:t>
            </a:r>
            <a:r>
              <a:rPr lang="zh-CN" altLang="zh-CN" sz="1200" dirty="0" smtClean="0"/>
              <a:t>。</a:t>
            </a:r>
            <a:endParaRPr lang="en-US" altLang="zh-CN" sz="1200" dirty="0" smtClean="0"/>
          </a:p>
          <a:p>
            <a:r>
              <a:rPr lang="zh-CN" altLang="zh-CN" sz="1200" dirty="0" smtClean="0"/>
              <a:t>集</a:t>
            </a:r>
            <a:r>
              <a:rPr lang="zh-CN" altLang="zh-CN" sz="1200" dirty="0"/>
              <a:t>体行动作为一种扩散过程主要由两个因素驱动：已经加入到这个过程的用户的数量，以及尚未参与行动的那些个体暴露在集体行动信息下的程度。</a:t>
            </a:r>
            <a:endParaRPr lang="en-US" altLang="zh-CN" sz="1200" dirty="0"/>
          </a:p>
          <a:p>
            <a:endParaRPr kumimoji="1" lang="zh-CN" altLang="en-US" sz="1200" dirty="0"/>
          </a:p>
        </p:txBody>
      </p:sp>
      <p:sp>
        <p:nvSpPr>
          <p:cNvPr id="3" name="标题 2"/>
          <p:cNvSpPr>
            <a:spLocks noGrp="1"/>
          </p:cNvSpPr>
          <p:nvPr>
            <p:ph type="title"/>
          </p:nvPr>
        </p:nvSpPr>
        <p:spPr/>
        <p:txBody>
          <a:bodyPr/>
          <a:lstStyle/>
          <a:p>
            <a:r>
              <a:rPr lang="zh-CN" altLang="zh-CN" dirty="0" smtClean="0"/>
              <a:t>用户分类</a:t>
            </a:r>
            <a:r>
              <a:rPr lang="en-US" altLang="zh-CN" dirty="0" smtClean="0"/>
              <a:t> </a:t>
            </a:r>
            <a:r>
              <a:rPr lang="en-US" altLang="zh-CN" dirty="0"/>
              <a:t/>
            </a:r>
            <a:br>
              <a:rPr lang="en-US" altLang="zh-CN" dirty="0"/>
            </a:br>
            <a:endParaRPr kumimoji="1" lang="zh-CN" altLang="en-US" dirty="0"/>
          </a:p>
        </p:txBody>
      </p:sp>
      <p:pic>
        <p:nvPicPr>
          <p:cNvPr id="6" name="Picture 67"/>
          <p:cNvPicPr/>
          <p:nvPr/>
        </p:nvPicPr>
        <p:blipFill>
          <a:blip r:embed="rId2"/>
          <a:srcRect/>
          <a:stretch>
            <a:fillRect/>
          </a:stretch>
        </p:blipFill>
        <p:spPr bwMode="auto">
          <a:xfrm>
            <a:off x="5271533" y="1200150"/>
            <a:ext cx="3415267" cy="3167081"/>
          </a:xfrm>
          <a:prstGeom prst="rect">
            <a:avLst/>
          </a:prstGeom>
          <a:noFill/>
          <a:ln w="9525">
            <a:noFill/>
            <a:miter lim="800000"/>
            <a:headEnd/>
            <a:tailEnd/>
          </a:ln>
        </p:spPr>
      </p:pic>
    </p:spTree>
    <p:extLst>
      <p:ext uri="{BB962C8B-B14F-4D97-AF65-F5344CB8AC3E}">
        <p14:creationId xmlns:p14="http://schemas.microsoft.com/office/powerpoint/2010/main" val="18308667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对</a:t>
            </a:r>
            <a:r>
              <a:rPr lang="en-US" altLang="zh-CN" sz="2400" dirty="0"/>
              <a:t>Twitter</a:t>
            </a:r>
            <a:r>
              <a:rPr lang="zh-CN" altLang="zh-CN" sz="2400" dirty="0"/>
              <a:t>数据的研究发现用户的活跃度（如发微博的速度）和粉丝的数量对于趋势的创建和传播贡献不大</a:t>
            </a:r>
            <a:r>
              <a:rPr lang="zh-CN" altLang="zh-CN" sz="2400" dirty="0" smtClean="0"/>
              <a:t>，</a:t>
            </a:r>
            <a:r>
              <a:rPr lang="zh-CN" altLang="en-US" sz="2400" dirty="0" smtClean="0"/>
              <a:t>其他</a:t>
            </a:r>
            <a:r>
              <a:rPr lang="zh-CN" altLang="zh-CN" sz="2400" dirty="0" smtClean="0"/>
              <a:t>用户</a:t>
            </a:r>
            <a:r>
              <a:rPr lang="zh-CN" altLang="en-US" sz="2400" dirty="0" smtClean="0"/>
              <a:t>积极转发</a:t>
            </a:r>
            <a:r>
              <a:rPr lang="zh-CN" altLang="zh-CN" sz="2400" dirty="0" smtClean="0"/>
              <a:t>在引起趋势</a:t>
            </a:r>
            <a:r>
              <a:rPr lang="zh-CN" altLang="zh-CN" sz="2400" dirty="0"/>
              <a:t>形成方面担当了主要角</a:t>
            </a:r>
            <a:r>
              <a:rPr lang="zh-CN" altLang="zh-CN" sz="2400" dirty="0" smtClean="0"/>
              <a:t>色。</a:t>
            </a:r>
            <a:endParaRPr lang="en-US" altLang="zh-CN" sz="2400" dirty="0" smtClean="0"/>
          </a:p>
          <a:p>
            <a:r>
              <a:rPr lang="zh-CN" altLang="zh-CN" sz="2400" dirty="0" smtClean="0"/>
              <a:t>这些转发</a:t>
            </a:r>
            <a:r>
              <a:rPr lang="zh-CN" altLang="zh-CN" sz="2400" dirty="0"/>
              <a:t>更多的是跟分享的内容而不是用户的属性相关</a:t>
            </a:r>
            <a:r>
              <a:rPr lang="zh-CN" altLang="zh-CN" sz="2400" dirty="0" smtClean="0"/>
              <a:t>。</a:t>
            </a:r>
            <a:endParaRPr lang="en-US" altLang="zh-CN" sz="2400" dirty="0" smtClean="0"/>
          </a:p>
          <a:p>
            <a:r>
              <a:rPr lang="zh-CN" altLang="zh-CN" sz="2400" dirty="0" smtClean="0"/>
              <a:t>此外引发趋势</a:t>
            </a:r>
            <a:r>
              <a:rPr lang="zh-CN" altLang="zh-CN" sz="2400" dirty="0"/>
              <a:t>的内容大多数是来自于传统媒体信息源的新闻，通过</a:t>
            </a:r>
            <a:r>
              <a:rPr lang="en-US" altLang="zh-CN" sz="2400" dirty="0"/>
              <a:t>Twitter</a:t>
            </a:r>
            <a:r>
              <a:rPr lang="zh-CN" altLang="zh-CN" sz="2400" dirty="0"/>
              <a:t>的转发它们被放大从而形成趋势。</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zh-CN" altLang="en-US" dirty="0" smtClean="0"/>
              <a:t>其他用户的转发</a:t>
            </a:r>
            <a:endParaRPr kumimoji="1" lang="zh-CN" altLang="en-US" dirty="0"/>
          </a:p>
        </p:txBody>
      </p:sp>
    </p:spTree>
    <p:extLst>
      <p:ext uri="{BB962C8B-B14F-4D97-AF65-F5344CB8AC3E}">
        <p14:creationId xmlns:p14="http://schemas.microsoft.com/office/powerpoint/2010/main" val="107184672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a:t>Cha</a:t>
            </a:r>
            <a:r>
              <a:rPr lang="zh-CN" altLang="zh-CN" sz="2000" dirty="0"/>
              <a:t>等利用主要的国际头条和小众主题的新闻传播数据，研究了三类信息传播者的相对角色：像</a:t>
            </a:r>
            <a:r>
              <a:rPr lang="en-US" altLang="zh-CN" sz="2000" dirty="0"/>
              <a:t>BBC</a:t>
            </a:r>
            <a:r>
              <a:rPr lang="zh-CN" altLang="zh-CN" sz="2000" dirty="0"/>
              <a:t>之类的大众媒体、占用户绝大多数的草根、由意见领袖、政治家、名人和本地企业组成的“传教士”</a:t>
            </a:r>
            <a:r>
              <a:rPr lang="en-US" altLang="zh-CN" sz="2000" dirty="0"/>
              <a:t> </a:t>
            </a:r>
            <a:endParaRPr lang="en-US" altLang="zh-CN" sz="2000" dirty="0" smtClean="0"/>
          </a:p>
          <a:p>
            <a:r>
              <a:rPr lang="zh-CN" altLang="zh-CN" sz="2000" dirty="0"/>
              <a:t>大众媒体在将消息传播给绝大多数受众方面扮演了极其重要的角色，它们有很多粉丝，它们的连接被很好地互惠，在收集其他用户的各种各样的观点方面</a:t>
            </a:r>
            <a:r>
              <a:rPr lang="zh-CN" altLang="zh-CN" sz="2000" dirty="0" smtClean="0"/>
              <a:t>具有拓扑上优势</a:t>
            </a:r>
            <a:endParaRPr lang="en-US" altLang="zh-CN" sz="2000" dirty="0" smtClean="0"/>
          </a:p>
          <a:p>
            <a:r>
              <a:rPr lang="zh-CN" altLang="zh-CN" sz="2000" dirty="0" smtClean="0"/>
              <a:t>那些连通度</a:t>
            </a:r>
            <a:r>
              <a:rPr lang="zh-CN" altLang="zh-CN" sz="2000" dirty="0"/>
              <a:t>不高的草根或传教士引发了新闻或谣言的扩散</a:t>
            </a:r>
            <a:r>
              <a:rPr lang="zh-CN" altLang="zh-CN" sz="2000" dirty="0" smtClean="0"/>
              <a:t>，传</a:t>
            </a:r>
            <a:r>
              <a:rPr lang="zh-CN" altLang="zh-CN" sz="2000" dirty="0"/>
              <a:t>教士在将小众主题信息传播给受众方面担当主要角色</a:t>
            </a:r>
            <a:r>
              <a:rPr lang="zh-CN" altLang="zh-CN" sz="2000" dirty="0" smtClean="0"/>
              <a:t>，</a:t>
            </a:r>
            <a:endParaRPr lang="en-US" altLang="zh-CN" sz="2000" dirty="0" smtClean="0"/>
          </a:p>
          <a:p>
            <a:r>
              <a:rPr lang="zh-CN" altLang="zh-CN" sz="2000" dirty="0"/>
              <a:t>草根用户尽管占了网络</a:t>
            </a:r>
            <a:r>
              <a:rPr lang="en-US" altLang="zh-CN" sz="2000" dirty="0"/>
              <a:t>98%</a:t>
            </a:r>
            <a:r>
              <a:rPr lang="zh-CN" altLang="zh-CN" sz="2000" dirty="0"/>
              <a:t>的用户但在帮助传播新闻方面相对被动。</a:t>
            </a:r>
            <a:r>
              <a:rPr lang="en-US" altLang="zh-CN" sz="2000" dirty="0"/>
              <a:t> </a:t>
            </a:r>
            <a:r>
              <a:rPr lang="en-US" altLang="zh-CN" sz="2000" dirty="0" smtClean="0"/>
              <a:t>  </a:t>
            </a:r>
            <a:endParaRPr kumimoji="1" lang="zh-CN" altLang="en-US" sz="2000" dirty="0"/>
          </a:p>
        </p:txBody>
      </p:sp>
      <p:sp>
        <p:nvSpPr>
          <p:cNvPr id="3" name="标题 2"/>
          <p:cNvSpPr>
            <a:spLocks noGrp="1"/>
          </p:cNvSpPr>
          <p:nvPr>
            <p:ph type="title"/>
          </p:nvPr>
        </p:nvSpPr>
        <p:spPr/>
        <p:txBody>
          <a:bodyPr/>
          <a:lstStyle/>
          <a:p>
            <a:r>
              <a:rPr kumimoji="1" lang="zh-CN" altLang="en-US" dirty="0" smtClean="0"/>
              <a:t>大众媒体、“传教士”、草根</a:t>
            </a:r>
            <a:endParaRPr kumimoji="1" lang="zh-CN" altLang="en-US" dirty="0"/>
          </a:p>
        </p:txBody>
      </p:sp>
    </p:spTree>
    <p:extLst>
      <p:ext uri="{BB962C8B-B14F-4D97-AF65-F5344CB8AC3E}">
        <p14:creationId xmlns:p14="http://schemas.microsoft.com/office/powerpoint/2010/main" val="15136774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重要的观察结果是趋同性构成了个体的自我网络并影响了他们的交流行为，从而可能影响信息扩散的</a:t>
            </a:r>
            <a:r>
              <a:rPr lang="zh-CN" altLang="zh-CN" sz="2400" dirty="0" smtClean="0"/>
              <a:t>机制</a:t>
            </a:r>
            <a:endParaRPr lang="en-US" altLang="zh-CN" sz="2400" dirty="0" smtClean="0"/>
          </a:p>
          <a:p>
            <a:r>
              <a:rPr lang="zh-CN" altLang="zh-CN" sz="2400" dirty="0" smtClean="0"/>
              <a:t>对</a:t>
            </a:r>
            <a:r>
              <a:rPr lang="en-US" altLang="zh-CN" sz="2400" dirty="0"/>
              <a:t>Twitter</a:t>
            </a:r>
            <a:r>
              <a:rPr lang="zh-CN" altLang="zh-CN" sz="2400" dirty="0"/>
              <a:t>的研究发现</a:t>
            </a:r>
            <a:r>
              <a:rPr lang="en-US" altLang="zh-CN" sz="2400" baseline="30000" dirty="0"/>
              <a:t>[31]</a:t>
            </a:r>
            <a:r>
              <a:rPr lang="zh-CN" altLang="zh-CN" sz="2400" dirty="0"/>
              <a:t>，</a:t>
            </a:r>
            <a:r>
              <a:rPr lang="en-US" altLang="zh-CN" sz="2400" dirty="0"/>
              <a:t>Twitter</a:t>
            </a:r>
            <a:r>
              <a:rPr lang="zh-CN" altLang="zh-CN" sz="2400" dirty="0"/>
              <a:t>中用户属性之间的相似性可以显著地影响信息扩散速度，并且二者之间的关系跟扩散信息的主题以及用以刻画扩散程度的参数密切相关</a:t>
            </a:r>
            <a:r>
              <a:rPr lang="zh-CN" altLang="zh-CN" sz="2400" dirty="0" smtClean="0"/>
              <a:t>。</a:t>
            </a:r>
            <a:endParaRPr lang="en-US" altLang="zh-CN" sz="2400" dirty="0" smtClean="0"/>
          </a:p>
          <a:p>
            <a:r>
              <a:rPr lang="zh-CN" altLang="zh-CN" sz="2400" dirty="0" smtClean="0"/>
              <a:t>对</a:t>
            </a:r>
            <a:r>
              <a:rPr lang="en-US" altLang="zh-CN" sz="2400" dirty="0"/>
              <a:t>Yahoo </a:t>
            </a:r>
            <a:r>
              <a:rPr lang="zh-CN" altLang="zh-CN" sz="2400" dirty="0"/>
              <a:t>实时通信系统的研究也发现</a:t>
            </a:r>
            <a:r>
              <a:rPr lang="en-US" altLang="zh-CN" sz="2400" baseline="30000" dirty="0"/>
              <a:t>[32]</a:t>
            </a:r>
            <a:r>
              <a:rPr lang="zh-CN" altLang="zh-CN" sz="2400" dirty="0"/>
              <a:t>，用户之间的相似性在影响移动服务应用程序扩散方面起了重要作用。</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en-US" altLang="zh-CN" dirty="0" smtClean="0"/>
              <a:t>3.4.2 </a:t>
            </a:r>
            <a:r>
              <a:rPr kumimoji="1" lang="zh-CN" altLang="en-US" dirty="0" smtClean="0"/>
              <a:t>好友属性的趋同性</a:t>
            </a:r>
            <a:endParaRPr kumimoji="1" lang="zh-CN" altLang="en-US" dirty="0"/>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A907"/>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TextBox 3"/>
          <p:cNvSpPr txBox="1"/>
          <p:nvPr/>
        </p:nvSpPr>
        <p:spPr>
          <a:xfrm>
            <a:off x="26495" y="-1433695"/>
            <a:ext cx="3720890"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a:solidFill>
                  <a:prstClr val="white"/>
                </a:solidFill>
                <a:latin typeface="Impact"/>
                <a:ea typeface="微软雅黑"/>
              </a:rPr>
              <a:t>3</a:t>
            </a:r>
            <a:endParaRPr lang="zh-CN" altLang="en-US" sz="52000">
              <a:solidFill>
                <a:prstClr val="white"/>
              </a:solidFill>
              <a:latin typeface="Impact"/>
              <a:ea typeface="微软雅黑"/>
            </a:endParaRPr>
          </a:p>
        </p:txBody>
      </p:sp>
      <p:sp>
        <p:nvSpPr>
          <p:cNvPr id="5" name="矩形 4"/>
          <p:cNvSpPr/>
          <p:nvPr/>
        </p:nvSpPr>
        <p:spPr>
          <a:xfrm>
            <a:off x="3060095" y="2155090"/>
            <a:ext cx="5697370" cy="461665"/>
          </a:xfrm>
          <a:prstGeom prst="rect">
            <a:avLst/>
          </a:prstGeom>
        </p:spPr>
        <p:txBody>
          <a:bodyPr wrap="square">
            <a:spAutoFit/>
          </a:bodyPr>
          <a:lstStyle/>
          <a:p>
            <a:pPr algn="r" defTabSz="914400"/>
            <a:r>
              <a:rPr lang="zh-CN" altLang="en-US" sz="2400" dirty="0" smtClean="0">
                <a:solidFill>
                  <a:schemeClr val="accent6">
                    <a:lumMod val="50000"/>
                  </a:schemeClr>
                </a:solidFill>
              </a:rPr>
              <a:t>第三章 </a:t>
            </a:r>
            <a:r>
              <a:rPr lang="zh-CN" altLang="zh-CN" sz="2400" dirty="0" smtClean="0">
                <a:solidFill>
                  <a:schemeClr val="accent6">
                    <a:lumMod val="50000"/>
                  </a:schemeClr>
                </a:solidFill>
              </a:rPr>
              <a:t>影响信息传</a:t>
            </a:r>
            <a:r>
              <a:rPr lang="zh-CN" altLang="zh-CN" sz="2400" dirty="0">
                <a:solidFill>
                  <a:schemeClr val="accent6">
                    <a:lumMod val="50000"/>
                  </a:schemeClr>
                </a:solidFill>
              </a:rPr>
              <a:t>播的可计算因素分析</a:t>
            </a:r>
            <a:r>
              <a:rPr lang="en-US" altLang="zh-CN" sz="2400" dirty="0">
                <a:solidFill>
                  <a:schemeClr val="accent6">
                    <a:lumMod val="50000"/>
                  </a:schemeClr>
                </a:solidFill>
              </a:rPr>
              <a:t>	</a:t>
            </a:r>
            <a:endParaRPr lang="zh-CN" altLang="en-US" sz="2400" dirty="0">
              <a:solidFill>
                <a:schemeClr val="accent6">
                  <a:lumMod val="50000"/>
                </a:schemeClr>
              </a:solidFill>
              <a:latin typeface="Arial"/>
              <a:ea typeface="微软雅黑"/>
            </a:endParaRPr>
          </a:p>
        </p:txBody>
      </p:sp>
      <p:sp>
        <p:nvSpPr>
          <p:cNvPr id="3" name="矩形 2"/>
          <p:cNvSpPr/>
          <p:nvPr/>
        </p:nvSpPr>
        <p:spPr>
          <a:xfrm>
            <a:off x="3494486" y="1397264"/>
            <a:ext cx="5262979" cy="646331"/>
          </a:xfrm>
          <a:prstGeom prst="rect">
            <a:avLst/>
          </a:prstGeom>
        </p:spPr>
        <p:txBody>
          <a:bodyPr wrap="none">
            <a:spAutoFit/>
          </a:bodyPr>
          <a:lstStyle/>
          <a:p>
            <a:pPr algn="r" defTabSz="914400"/>
            <a:r>
              <a:rPr lang="zh-CN" altLang="en-US" sz="3600" dirty="0">
                <a:solidFill>
                  <a:prstClr val="white"/>
                </a:solidFill>
                <a:latin typeface="Impact"/>
              </a:rPr>
              <a:t>社交网络上的计算传播学</a:t>
            </a:r>
          </a:p>
        </p:txBody>
      </p:sp>
      <p:sp>
        <p:nvSpPr>
          <p:cNvPr id="7" name="矩形 6"/>
          <p:cNvSpPr/>
          <p:nvPr/>
        </p:nvSpPr>
        <p:spPr>
          <a:xfrm>
            <a:off x="3536885" y="2930456"/>
            <a:ext cx="5220580" cy="332142"/>
          </a:xfrm>
          <a:prstGeom prst="rect">
            <a:avLst/>
          </a:prstGeom>
        </p:spPr>
        <p:txBody>
          <a:bodyPr wrap="square">
            <a:spAutoFit/>
          </a:bodyPr>
          <a:lstStyle/>
          <a:p>
            <a:pPr algn="r" defTabSz="914400">
              <a:lnSpc>
                <a:spcPct val="150000"/>
              </a:lnSpc>
            </a:pPr>
            <a:endParaRPr lang="zh-CN" altLang="en-US" sz="1100" dirty="0">
              <a:solidFill>
                <a:prstClr val="white"/>
              </a:solidFill>
              <a:latin typeface="微软雅黑"/>
              <a:ea typeface="微软雅黑"/>
            </a:endParaRPr>
          </a:p>
        </p:txBody>
      </p:sp>
    </p:spTree>
    <p:extLst>
      <p:ext uri="{BB962C8B-B14F-4D97-AF65-F5344CB8AC3E}">
        <p14:creationId xmlns:p14="http://schemas.microsoft.com/office/powerpoint/2010/main" val="28978609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属性趋同性的影响可以由那些可预测的特性在解释实际扩散和外部的时间变量（包括搜索和新闻中的趋势）方面的能力来定量刻画</a:t>
            </a:r>
            <a:r>
              <a:rPr lang="zh-CN" altLang="zh-CN" sz="2000" dirty="0" smtClean="0"/>
              <a:t>。</a:t>
            </a:r>
            <a:endParaRPr lang="en-US" altLang="zh-CN" sz="2000" dirty="0" smtClean="0"/>
          </a:p>
          <a:p>
            <a:r>
              <a:rPr lang="zh-CN" altLang="zh-CN" sz="2000" dirty="0" smtClean="0"/>
              <a:t>在给</a:t>
            </a:r>
            <a:r>
              <a:rPr lang="zh-CN" altLang="zh-CN" sz="2000" dirty="0"/>
              <a:t>定特定的度量和主题的情况下，趋同性属性可以影响信息扩散的可预测性</a:t>
            </a:r>
            <a:r>
              <a:rPr lang="zh-CN" altLang="zh-CN" sz="2000" dirty="0" smtClean="0"/>
              <a:t>。</a:t>
            </a:r>
            <a:endParaRPr lang="en-US" altLang="zh-CN" sz="2000" dirty="0" smtClean="0"/>
          </a:p>
          <a:p>
            <a:r>
              <a:rPr lang="zh-CN" altLang="zh-CN" sz="2000" dirty="0" smtClean="0"/>
              <a:t>在大多数情况下相对于不考虑趋</a:t>
            </a:r>
            <a:r>
              <a:rPr lang="zh-CN" altLang="zh-CN" sz="2000" dirty="0"/>
              <a:t>同性，属性趋同性可以在解释实际的扩散和外部趋势方面提高</a:t>
            </a:r>
            <a:r>
              <a:rPr lang="en-US" altLang="zh-CN" sz="2000" dirty="0"/>
              <a:t>15-25%</a:t>
            </a:r>
            <a:r>
              <a:rPr lang="zh-CN" altLang="zh-CN" sz="2000" dirty="0" smtClean="0"/>
              <a:t>的性能</a:t>
            </a:r>
            <a:endParaRPr lang="en-US" altLang="zh-CN" sz="2000" dirty="0" smtClean="0"/>
          </a:p>
          <a:p>
            <a:r>
              <a:rPr lang="zh-CN" altLang="zh-CN" sz="2000" dirty="0" smtClean="0"/>
              <a:t>借助于趋</a:t>
            </a:r>
            <a:r>
              <a:rPr lang="zh-CN" altLang="zh-CN" sz="2000" dirty="0"/>
              <a:t>同性，在预测扩散特性方面相对于基线技术（如隐马尔科夫模型、基于阈值的模型等）可以提高</a:t>
            </a:r>
            <a:r>
              <a:rPr lang="en-US" altLang="zh-CN" sz="2000" dirty="0"/>
              <a:t>13-50%</a:t>
            </a:r>
            <a:r>
              <a:rPr lang="zh-CN" altLang="zh-CN" sz="2000" dirty="0"/>
              <a:t>的性能。</a:t>
            </a:r>
            <a:endParaRPr lang="en-US" altLang="zh-CN" sz="2000" dirty="0"/>
          </a:p>
          <a:p>
            <a:endParaRPr kumimoji="1" lang="zh-CN" altLang="en-US" sz="2000" dirty="0"/>
          </a:p>
        </p:txBody>
      </p:sp>
      <p:sp>
        <p:nvSpPr>
          <p:cNvPr id="3" name="标题 2"/>
          <p:cNvSpPr>
            <a:spLocks noGrp="1"/>
          </p:cNvSpPr>
          <p:nvPr>
            <p:ph type="title"/>
          </p:nvPr>
        </p:nvSpPr>
        <p:spPr/>
        <p:txBody>
          <a:bodyPr/>
          <a:lstStyle/>
          <a:p>
            <a:r>
              <a:rPr kumimoji="1" lang="zh-CN" altLang="en-US" dirty="0" smtClean="0"/>
              <a:t>属性趋同性</a:t>
            </a:r>
            <a:endParaRPr kumimoji="1" lang="zh-CN" altLang="en-US" dirty="0"/>
          </a:p>
        </p:txBody>
      </p:sp>
    </p:spTree>
    <p:extLst>
      <p:ext uri="{BB962C8B-B14F-4D97-AF65-F5344CB8AC3E}">
        <p14:creationId xmlns:p14="http://schemas.microsoft.com/office/powerpoint/2010/main" val="35731965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对于品牌一致性，</a:t>
            </a:r>
            <a:r>
              <a:rPr lang="en-US" altLang="zh-CN" sz="2400" dirty="0" err="1"/>
              <a:t>Singla</a:t>
            </a:r>
            <a:r>
              <a:rPr lang="zh-CN" altLang="zh-CN" sz="2400" dirty="0"/>
              <a:t>等的研究发现</a:t>
            </a:r>
            <a:r>
              <a:rPr lang="en-US" altLang="zh-CN" sz="2400" dirty="0"/>
              <a:t>Flickr</a:t>
            </a:r>
            <a:r>
              <a:rPr lang="zh-CN" altLang="zh-CN" sz="2400" dirty="0"/>
              <a:t>中的好友相对于两位随机用户有更高的概率使用相同的品牌（</a:t>
            </a:r>
            <a:r>
              <a:rPr lang="en-US" altLang="zh-CN" sz="2400" dirty="0"/>
              <a:t>27% </a:t>
            </a:r>
            <a:r>
              <a:rPr lang="en-US" altLang="zh-CN" sz="2400" dirty="0" err="1"/>
              <a:t>vs</a:t>
            </a:r>
            <a:r>
              <a:rPr lang="en-US" altLang="zh-CN" sz="2400" dirty="0"/>
              <a:t> 19%</a:t>
            </a:r>
            <a:r>
              <a:rPr lang="zh-CN" altLang="zh-CN" sz="2400" dirty="0" smtClean="0"/>
              <a:t>）</a:t>
            </a:r>
            <a:endParaRPr lang="en-US" altLang="zh-CN" sz="2400" dirty="0" smtClean="0"/>
          </a:p>
          <a:p>
            <a:r>
              <a:rPr lang="zh-CN" altLang="zh-CN" sz="2400" dirty="0"/>
              <a:t>对于高派系性好友那些专家用户的品牌一致性达到</a:t>
            </a:r>
            <a:r>
              <a:rPr lang="en-US" altLang="zh-CN" sz="2400" dirty="0"/>
              <a:t>66</a:t>
            </a:r>
            <a:r>
              <a:rPr lang="en-US" altLang="zh-CN" sz="2400" dirty="0" smtClean="0"/>
              <a:t>%</a:t>
            </a:r>
            <a:endParaRPr lang="en-US" altLang="zh-CN" sz="2400" dirty="0"/>
          </a:p>
          <a:p>
            <a:r>
              <a:rPr lang="zh-CN" altLang="zh-CN" sz="2400" dirty="0" smtClean="0"/>
              <a:t>对于好友关</a:t>
            </a:r>
            <a:r>
              <a:rPr lang="zh-CN" altLang="zh-CN" sz="2400" dirty="0"/>
              <a:t>系中新的型号的扩散，转换为一个特殊的新的相机型号的用户的连通片的增长</a:t>
            </a:r>
            <a:r>
              <a:rPr lang="zh-CN" altLang="zh-CN" sz="2400" dirty="0" smtClean="0"/>
              <a:t>不同于随机增长</a:t>
            </a:r>
            <a:endParaRPr lang="en-US" altLang="zh-CN" sz="2400" dirty="0" smtClean="0"/>
          </a:p>
          <a:p>
            <a:r>
              <a:rPr lang="zh-CN" altLang="zh-CN" sz="2400" dirty="0" smtClean="0"/>
              <a:t>表明用户会影响他们</a:t>
            </a:r>
            <a:r>
              <a:rPr lang="zh-CN" altLang="zh-CN" sz="2400" dirty="0"/>
              <a:t>的好友，使得他们更换特殊的新的型号，当然有很多改变相机型号的好友也会增加该用户改变型号的概率。</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en-US" altLang="zh-CN" dirty="0" smtClean="0"/>
              <a:t>3.4.3 </a:t>
            </a:r>
            <a:r>
              <a:rPr kumimoji="1" lang="zh-CN" altLang="en-US" dirty="0" smtClean="0"/>
              <a:t>好友间的同伴作用</a:t>
            </a:r>
            <a:endParaRPr kumimoji="1" lang="zh-CN" altLang="en-US" dirty="0"/>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通过社会影响效应，人的行为可以在面对面的或现实中的社会网络中扩散</a:t>
            </a:r>
            <a:r>
              <a:rPr lang="en-US" altLang="zh-CN" sz="2400" dirty="0"/>
              <a:t> </a:t>
            </a:r>
            <a:endParaRPr lang="en-US" altLang="zh-CN" sz="2400" dirty="0" smtClean="0"/>
          </a:p>
          <a:p>
            <a:r>
              <a:rPr lang="zh-CN" altLang="zh-CN" sz="2400" dirty="0"/>
              <a:t>在观察性研究中很难识别出社会影响效应</a:t>
            </a:r>
            <a:r>
              <a:rPr lang="en-US" altLang="zh-CN" sz="2400" dirty="0"/>
              <a:t> </a:t>
            </a:r>
            <a:endParaRPr lang="en-US" altLang="zh-CN" sz="2400" dirty="0" smtClean="0"/>
          </a:p>
          <a:p>
            <a:r>
              <a:rPr lang="en-US" altLang="zh-CN" sz="2400" dirty="0"/>
              <a:t>Bond</a:t>
            </a:r>
            <a:r>
              <a:rPr lang="zh-CN" altLang="zh-CN" sz="2400" dirty="0"/>
              <a:t>等利用</a:t>
            </a:r>
            <a:r>
              <a:rPr lang="en-US" altLang="zh-CN" sz="2400" dirty="0"/>
              <a:t>Facebook</a:t>
            </a:r>
            <a:r>
              <a:rPr lang="zh-CN" altLang="zh-CN" sz="2400" dirty="0"/>
              <a:t>平台并通过一个随机对照试验，研究了社会影响是否会影响政治动员活动中用户的</a:t>
            </a:r>
            <a:r>
              <a:rPr lang="zh-CN" altLang="zh-CN" sz="2400" dirty="0" smtClean="0"/>
              <a:t>投票行为</a:t>
            </a:r>
            <a:endParaRPr lang="en-US" altLang="zh-CN" sz="2400" dirty="0" smtClean="0"/>
          </a:p>
          <a:p>
            <a:r>
              <a:rPr lang="zh-CN" altLang="zh-CN" sz="2400" dirty="0" smtClean="0"/>
              <a:t>消息不仅影响了</a:t>
            </a:r>
            <a:r>
              <a:rPr lang="zh-CN" altLang="en-US" sz="2400" dirty="0" smtClean="0"/>
              <a:t>接触信息的</a:t>
            </a:r>
            <a:r>
              <a:rPr lang="zh-CN" altLang="zh-CN" sz="2400" dirty="0" smtClean="0"/>
              <a:t>用户</a:t>
            </a:r>
            <a:r>
              <a:rPr lang="zh-CN" altLang="zh-CN" sz="2400" dirty="0"/>
              <a:t>，也影响了这些用户的好友以及好友的好友</a:t>
            </a:r>
            <a:r>
              <a:rPr lang="zh-CN" altLang="zh-CN" sz="2400" dirty="0" smtClean="0"/>
              <a:t>。</a:t>
            </a:r>
            <a:endParaRPr lang="en-US" altLang="zh-CN" sz="2400" dirty="0" smtClean="0"/>
          </a:p>
          <a:p>
            <a:r>
              <a:rPr lang="zh-CN" altLang="en-US" sz="2400" dirty="0" smtClean="0"/>
              <a:t>社交影响</a:t>
            </a:r>
            <a:r>
              <a:rPr lang="zh-CN" altLang="zh-CN" sz="2400" dirty="0" smtClean="0"/>
              <a:t>对现实</a:t>
            </a:r>
            <a:r>
              <a:rPr lang="zh-CN" altLang="zh-CN" sz="2400" dirty="0"/>
              <a:t>世界中投票的影响要大于消息本身</a:t>
            </a:r>
            <a:r>
              <a:rPr lang="zh-CN" altLang="zh-CN" sz="2400" dirty="0" smtClean="0"/>
              <a:t>直接的影响</a:t>
            </a:r>
            <a:endParaRPr lang="en-US" altLang="zh-CN" sz="2400" dirty="0" smtClean="0"/>
          </a:p>
          <a:p>
            <a:endParaRPr kumimoji="1" lang="zh-CN" altLang="en-US" sz="2400" dirty="0"/>
          </a:p>
        </p:txBody>
      </p:sp>
      <p:sp>
        <p:nvSpPr>
          <p:cNvPr id="3" name="标题 2"/>
          <p:cNvSpPr>
            <a:spLocks noGrp="1"/>
          </p:cNvSpPr>
          <p:nvPr>
            <p:ph type="title"/>
          </p:nvPr>
        </p:nvSpPr>
        <p:spPr/>
        <p:txBody>
          <a:bodyPr/>
          <a:lstStyle/>
          <a:p>
            <a:r>
              <a:rPr lang="zh-CN" altLang="zh-CN" dirty="0" smtClean="0"/>
              <a:t>随机对照试验</a:t>
            </a:r>
            <a:endParaRPr kumimoji="1" lang="zh-CN" altLang="en-US" dirty="0"/>
          </a:p>
        </p:txBody>
      </p:sp>
    </p:spTree>
    <p:extLst>
      <p:ext uri="{BB962C8B-B14F-4D97-AF65-F5344CB8AC3E}">
        <p14:creationId xmlns:p14="http://schemas.microsoft.com/office/powerpoint/2010/main" val="333948469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err="1"/>
              <a:t>Susarla</a:t>
            </a:r>
            <a:r>
              <a:rPr lang="zh-CN" altLang="zh-CN" sz="2400" dirty="0"/>
              <a:t>等研究了视频分享网站</a:t>
            </a:r>
            <a:r>
              <a:rPr lang="en-US" altLang="zh-CN" sz="2400" dirty="0"/>
              <a:t>YouTube</a:t>
            </a:r>
            <a:r>
              <a:rPr lang="zh-CN" altLang="zh-CN" sz="2400" dirty="0"/>
              <a:t>中用户生成的内容（</a:t>
            </a:r>
            <a:r>
              <a:rPr lang="en-US" altLang="zh-CN" sz="2400" dirty="0"/>
              <a:t>UGC</a:t>
            </a:r>
            <a:r>
              <a:rPr lang="zh-CN" altLang="zh-CN" sz="2400" dirty="0"/>
              <a:t>）在社会网络中的扩散</a:t>
            </a:r>
            <a:r>
              <a:rPr lang="en-US" altLang="zh-CN" sz="2400" baseline="30000" dirty="0"/>
              <a:t>[47]</a:t>
            </a:r>
            <a:r>
              <a:rPr lang="zh-CN" altLang="zh-CN" sz="2400" dirty="0" smtClean="0"/>
              <a:t>。</a:t>
            </a:r>
            <a:endParaRPr lang="en-US" altLang="zh-CN" sz="2400" dirty="0" smtClean="0"/>
          </a:p>
          <a:p>
            <a:r>
              <a:rPr lang="zh-CN" altLang="zh-CN" sz="2400" dirty="0" smtClean="0"/>
              <a:t>利用从</a:t>
            </a:r>
            <a:r>
              <a:rPr lang="en-US" altLang="zh-CN" sz="2400" dirty="0"/>
              <a:t>YouTube</a:t>
            </a:r>
            <a:r>
              <a:rPr lang="zh-CN" altLang="zh-CN" sz="2400" dirty="0"/>
              <a:t>获得的视频和用户信息，发现社会交互或社会相互作用不仅在决定哪些视频会成功方面有影响力，而且可以决定视频所产生的影响到底有多大</a:t>
            </a:r>
            <a:r>
              <a:rPr lang="zh-CN" altLang="zh-CN" sz="2400" dirty="0" smtClean="0"/>
              <a:t>。</a:t>
            </a:r>
            <a:endParaRPr lang="en-US" altLang="zh-CN" sz="2400" dirty="0" smtClean="0"/>
          </a:p>
          <a:p>
            <a:r>
              <a:rPr lang="zh-CN" altLang="zh-CN" sz="2400" dirty="0" smtClean="0"/>
              <a:t>通过两种</a:t>
            </a:r>
            <a:r>
              <a:rPr lang="zh-CN" altLang="zh-CN" sz="2400" dirty="0"/>
              <a:t>机制社会影响可以发挥作用，第一是对从众和趋同性的偏好，第二则是社会网络在引导舆论形成和指导视频搜索和发现方面所担当的角色。</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zh-CN" altLang="en-US" dirty="0" smtClean="0"/>
              <a:t>视频扩散中的社交影响</a:t>
            </a:r>
            <a:endParaRPr kumimoji="1" lang="zh-CN" altLang="en-US" dirty="0"/>
          </a:p>
        </p:txBody>
      </p:sp>
    </p:spTree>
    <p:extLst>
      <p:ext uri="{BB962C8B-B14F-4D97-AF65-F5344CB8AC3E}">
        <p14:creationId xmlns:p14="http://schemas.microsoft.com/office/powerpoint/2010/main" val="17140626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err="1"/>
              <a:t>Schantl</a:t>
            </a:r>
            <a:r>
              <a:rPr lang="zh-CN" altLang="zh-CN" sz="2400" dirty="0"/>
              <a:t>等利用</a:t>
            </a:r>
            <a:r>
              <a:rPr lang="en-US" altLang="zh-CN" sz="2400" dirty="0"/>
              <a:t>Twitter</a:t>
            </a:r>
            <a:r>
              <a:rPr lang="zh-CN" altLang="zh-CN" sz="2400" dirty="0"/>
              <a:t>数据探讨了回复者的可预测性</a:t>
            </a:r>
            <a:r>
              <a:rPr lang="en-US" altLang="zh-CN" sz="2400" dirty="0"/>
              <a:t> </a:t>
            </a:r>
            <a:endParaRPr lang="en-US" altLang="zh-CN" sz="2400" dirty="0" smtClean="0"/>
          </a:p>
          <a:p>
            <a:r>
              <a:rPr lang="zh-CN" altLang="zh-CN" sz="2400" dirty="0"/>
              <a:t>刻画用户间关系强度的社会因素比消息主题因素</a:t>
            </a:r>
            <a:r>
              <a:rPr lang="zh-CN" altLang="zh-CN" sz="2400" dirty="0" smtClean="0"/>
              <a:t>更有用</a:t>
            </a:r>
            <a:endParaRPr lang="en-US" altLang="zh-CN" sz="2400" dirty="0" smtClean="0"/>
          </a:p>
          <a:p>
            <a:r>
              <a:rPr lang="zh-CN" altLang="zh-CN" sz="2400" dirty="0" smtClean="0"/>
              <a:t>从而</a:t>
            </a:r>
            <a:r>
              <a:rPr lang="zh-CN" altLang="zh-CN" sz="2400" dirty="0"/>
              <a:t>表明</a:t>
            </a:r>
            <a:r>
              <a:rPr lang="en-US" altLang="zh-CN" sz="2400" dirty="0"/>
              <a:t>Twitter</a:t>
            </a:r>
            <a:r>
              <a:rPr lang="zh-CN" altLang="zh-CN" sz="2400" dirty="0"/>
              <a:t>用户的回复行为更多的是由社会关系而不是主题所影响，即用户更倾向于回复他们的好友、最近经常交流的用户以及与之有共同好友的用户发布的消息。</a:t>
            </a:r>
            <a:endParaRPr lang="en-US" altLang="zh-CN" sz="2400" dirty="0"/>
          </a:p>
          <a:p>
            <a:r>
              <a:rPr lang="en-US" altLang="zh-CN" sz="2400" dirty="0" err="1"/>
              <a:t>Bakshy</a:t>
            </a:r>
            <a:r>
              <a:rPr lang="zh-CN" altLang="zh-CN" sz="2400" dirty="0" smtClean="0"/>
              <a:t>等在</a:t>
            </a:r>
            <a:r>
              <a:rPr lang="en-US" altLang="zh-CN" sz="2400" dirty="0" smtClean="0"/>
              <a:t>Facebook</a:t>
            </a:r>
            <a:r>
              <a:rPr lang="zh-CN" altLang="zh-CN" sz="2400" dirty="0"/>
              <a:t>上做了一个大规模的现场试验，实验对用户是否暴露在好友共享的信息之下做了随机化处理</a:t>
            </a:r>
            <a:r>
              <a:rPr lang="zh-CN" altLang="zh-CN" sz="2400" dirty="0" smtClean="0"/>
              <a:t>。</a:t>
            </a:r>
            <a:endParaRPr lang="en-US" altLang="zh-CN" sz="2400" dirty="0"/>
          </a:p>
          <a:p>
            <a:r>
              <a:rPr lang="zh-CN" altLang="zh-CN" sz="2400" dirty="0" smtClean="0"/>
              <a:t>那些数量庞</a:t>
            </a:r>
            <a:r>
              <a:rPr lang="zh-CN" altLang="zh-CN" sz="2400" dirty="0"/>
              <a:t>大的弱链接导致了新信息的扩散</a:t>
            </a:r>
            <a:r>
              <a:rPr lang="zh-CN" altLang="zh-CN" sz="2400" dirty="0" smtClean="0"/>
              <a:t>，表明弱链接</a:t>
            </a:r>
            <a:r>
              <a:rPr lang="zh-CN" altLang="zh-CN" sz="2400" dirty="0"/>
              <a:t>在在线信息扩散方面担当了主导性的角色。</a:t>
            </a:r>
            <a:endParaRPr lang="en-US" altLang="zh-CN" sz="2400" dirty="0"/>
          </a:p>
          <a:p>
            <a:endParaRPr kumimoji="1" lang="zh-CN" altLang="en-US" sz="2400" dirty="0"/>
          </a:p>
        </p:txBody>
      </p:sp>
      <p:sp>
        <p:nvSpPr>
          <p:cNvPr id="3" name="标题 2"/>
          <p:cNvSpPr>
            <a:spLocks noGrp="1"/>
          </p:cNvSpPr>
          <p:nvPr>
            <p:ph type="title"/>
          </p:nvPr>
        </p:nvSpPr>
        <p:spPr/>
        <p:txBody>
          <a:bodyPr/>
          <a:lstStyle/>
          <a:p>
            <a:r>
              <a:rPr kumimoji="1" lang="zh-CN" altLang="en-US" dirty="0" smtClean="0"/>
              <a:t>微博回复行为与社交影响</a:t>
            </a:r>
            <a:endParaRPr kumimoji="1" lang="zh-CN" altLang="en-US" dirty="0"/>
          </a:p>
        </p:txBody>
      </p:sp>
    </p:spTree>
    <p:extLst>
      <p:ext uri="{BB962C8B-B14F-4D97-AF65-F5344CB8AC3E}">
        <p14:creationId xmlns:p14="http://schemas.microsoft.com/office/powerpoint/2010/main" val="7150063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虽然连在一起的节点间的同配混合和行为的时间簇被用来支持网络中的同伴影响和社会扩散，趋同性也可能解释这些现象</a:t>
            </a:r>
            <a:r>
              <a:rPr lang="en-US" altLang="zh-CN" sz="2400" dirty="0"/>
              <a:t> </a:t>
            </a:r>
            <a:endParaRPr kumimoji="1" lang="zh-CN" altLang="en-US" sz="2400" dirty="0"/>
          </a:p>
        </p:txBody>
      </p:sp>
      <p:sp>
        <p:nvSpPr>
          <p:cNvPr id="3" name="标题 2"/>
          <p:cNvSpPr>
            <a:spLocks noGrp="1"/>
          </p:cNvSpPr>
          <p:nvPr>
            <p:ph type="title"/>
          </p:nvPr>
        </p:nvSpPr>
        <p:spPr/>
        <p:txBody>
          <a:bodyPr/>
          <a:lstStyle/>
          <a:p>
            <a:r>
              <a:rPr kumimoji="1" lang="zh-CN" altLang="en-US" dirty="0" smtClean="0"/>
              <a:t>社交影响 </a:t>
            </a:r>
            <a:r>
              <a:rPr kumimoji="1" lang="en-US" altLang="zh-CN" dirty="0" smtClean="0"/>
              <a:t>VS.</a:t>
            </a:r>
            <a:r>
              <a:rPr kumimoji="1" lang="zh-CN" altLang="en-US" dirty="0" smtClean="0"/>
              <a:t> 趋同性</a:t>
            </a:r>
            <a:endParaRPr kumimoji="1" lang="zh-CN" altLang="en-US" dirty="0"/>
          </a:p>
        </p:txBody>
      </p:sp>
      <p:pic>
        <p:nvPicPr>
          <p:cNvPr id="4" name="Picture 1"/>
          <p:cNvPicPr/>
          <p:nvPr/>
        </p:nvPicPr>
        <p:blipFill>
          <a:blip r:embed="rId3"/>
          <a:srcRect/>
          <a:stretch>
            <a:fillRect/>
          </a:stretch>
        </p:blipFill>
        <p:spPr bwMode="auto">
          <a:xfrm>
            <a:off x="3147142" y="2388748"/>
            <a:ext cx="5234940" cy="1945640"/>
          </a:xfrm>
          <a:prstGeom prst="rect">
            <a:avLst/>
          </a:prstGeom>
          <a:noFill/>
          <a:ln w="9525">
            <a:noFill/>
            <a:miter lim="800000"/>
            <a:headEnd/>
            <a:tailEnd/>
          </a:ln>
        </p:spPr>
      </p:pic>
      <p:sp>
        <p:nvSpPr>
          <p:cNvPr id="5" name="矩形 4"/>
          <p:cNvSpPr/>
          <p:nvPr/>
        </p:nvSpPr>
        <p:spPr>
          <a:xfrm>
            <a:off x="2152896" y="4594623"/>
            <a:ext cx="5448550" cy="246221"/>
          </a:xfrm>
          <a:prstGeom prst="rect">
            <a:avLst/>
          </a:prstGeom>
        </p:spPr>
        <p:txBody>
          <a:bodyPr wrap="square">
            <a:spAutoFit/>
          </a:bodyPr>
          <a:lstStyle/>
          <a:p>
            <a:pPr>
              <a:defRPr/>
            </a:pPr>
            <a:r>
              <a:rPr lang="zh-CN" altLang="zh-CN" sz="1000" dirty="0"/>
              <a:t>图</a:t>
            </a:r>
            <a:r>
              <a:rPr lang="en-US" altLang="zh-CN" sz="1000" dirty="0"/>
              <a:t>3</a:t>
            </a:r>
            <a:r>
              <a:rPr lang="en-US" altLang="zh-CN" sz="1000" dirty="0" smtClean="0"/>
              <a:t>-</a:t>
            </a:r>
            <a:r>
              <a:rPr lang="en-US" altLang="zh-CN" sz="1000" dirty="0" smtClean="0"/>
              <a:t>6</a:t>
            </a:r>
            <a:r>
              <a:rPr lang="en-US" altLang="zh-CN" sz="1000" dirty="0" smtClean="0"/>
              <a:t> Y</a:t>
            </a:r>
            <a:r>
              <a:rPr lang="en-US" altLang="zh-CN" sz="1000" dirty="0" smtClean="0"/>
              <a:t>ahoo! </a:t>
            </a:r>
            <a:r>
              <a:rPr lang="en-US" altLang="zh-CN" sz="1000" dirty="0" smtClean="0"/>
              <a:t>Go</a:t>
            </a:r>
            <a:r>
              <a:rPr lang="zh-CN" altLang="zh-CN" sz="1000" dirty="0"/>
              <a:t>采纳中社会影响和趋同性的影响</a:t>
            </a:r>
            <a:r>
              <a:rPr lang="en-US" altLang="zh-CN" sz="1000" baseline="30000" dirty="0"/>
              <a:t>[32]</a:t>
            </a:r>
            <a:r>
              <a:rPr lang="zh-CN" altLang="zh-CN" sz="1000" dirty="0"/>
              <a:t>。（</a:t>
            </a:r>
            <a:r>
              <a:rPr lang="en-US" altLang="zh-CN" sz="1000" dirty="0"/>
              <a:t>a</a:t>
            </a:r>
            <a:r>
              <a:rPr lang="zh-CN" altLang="zh-CN" sz="1000" dirty="0"/>
              <a:t>）每天的采纳数，（</a:t>
            </a:r>
            <a:r>
              <a:rPr lang="en-US" altLang="zh-CN" sz="1000" dirty="0"/>
              <a:t>b</a:t>
            </a:r>
            <a:r>
              <a:rPr lang="zh-CN" altLang="zh-CN" sz="1000" dirty="0"/>
              <a:t>）累计采纳数</a:t>
            </a:r>
            <a:endParaRPr lang="en-US" altLang="zh-CN" sz="1000" dirty="0"/>
          </a:p>
        </p:txBody>
      </p:sp>
      <p:sp>
        <p:nvSpPr>
          <p:cNvPr id="6" name="矩形 5"/>
          <p:cNvSpPr/>
          <p:nvPr/>
        </p:nvSpPr>
        <p:spPr>
          <a:xfrm>
            <a:off x="612080" y="2497157"/>
            <a:ext cx="2315234" cy="1754327"/>
          </a:xfrm>
          <a:prstGeom prst="rect">
            <a:avLst/>
          </a:prstGeom>
        </p:spPr>
        <p:txBody>
          <a:bodyPr wrap="square">
            <a:spAutoFit/>
          </a:bodyPr>
          <a:lstStyle/>
          <a:p>
            <a:r>
              <a:rPr lang="zh-CN" altLang="zh-CN" dirty="0">
                <a:solidFill>
                  <a:schemeClr val="tx2"/>
                </a:solidFill>
              </a:rPr>
              <a:t>虽然连在一起的节点间的同配混合和行为的时间簇被用来支持网络中的同伴影响和社会扩散，趋同性也可能解释这些现象</a:t>
            </a:r>
            <a:r>
              <a:rPr lang="en-US" altLang="zh-CN" dirty="0">
                <a:solidFill>
                  <a:schemeClr val="tx2"/>
                </a:solidFill>
              </a:rPr>
              <a:t> </a:t>
            </a:r>
            <a:endParaRPr lang="zh-CN" altLang="en-US" dirty="0">
              <a:solidFill>
                <a:schemeClr val="tx2"/>
              </a:solidFill>
            </a:endParaRPr>
          </a:p>
        </p:txBody>
      </p:sp>
    </p:spTree>
    <p:extLst>
      <p:ext uri="{BB962C8B-B14F-4D97-AF65-F5344CB8AC3E}">
        <p14:creationId xmlns:p14="http://schemas.microsoft.com/office/powerpoint/2010/main" val="17165387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在社交网络中用户的活动模式，比如阵发式的活动模式（等待时间分布满足幂律，即阵发性），也会对信息扩散动力学产生影响</a:t>
            </a:r>
            <a:r>
              <a:rPr lang="en-US" altLang="zh-CN" sz="2000" dirty="0"/>
              <a:t> </a:t>
            </a:r>
            <a:endParaRPr lang="en-US" altLang="zh-CN" sz="2000" dirty="0" smtClean="0"/>
          </a:p>
          <a:p>
            <a:r>
              <a:rPr lang="it-IT" altLang="zh-CN" sz="2000" dirty="0" err="1"/>
              <a:t>Iribarren</a:t>
            </a:r>
            <a:r>
              <a:rPr lang="zh-CN" altLang="zh-CN" sz="2000" dirty="0"/>
              <a:t>和</a:t>
            </a:r>
            <a:r>
              <a:rPr lang="it-IT" altLang="zh-CN" sz="2000" dirty="0"/>
              <a:t>Moro</a:t>
            </a:r>
            <a:r>
              <a:rPr lang="zh-CN" altLang="zh-CN" sz="2000" dirty="0"/>
              <a:t>做了一个类似于病毒营销的电子邮件实验，跟踪了一条特定的信息在社会网络中的扩散</a:t>
            </a:r>
            <a:r>
              <a:rPr lang="en-US" altLang="zh-CN" sz="2000" baseline="30000" dirty="0"/>
              <a:t>[43]</a:t>
            </a:r>
            <a:r>
              <a:rPr lang="zh-CN" altLang="zh-CN" sz="2000" dirty="0"/>
              <a:t>。</a:t>
            </a:r>
            <a:endParaRPr lang="en-US" altLang="zh-CN" sz="2000" dirty="0"/>
          </a:p>
          <a:p>
            <a:r>
              <a:rPr lang="zh-CN" altLang="zh-CN" sz="2000" dirty="0"/>
              <a:t>与传统模型相反信息传播的速度出乎意料的缓慢。</a:t>
            </a:r>
            <a:endParaRPr lang="en-US" altLang="zh-CN" sz="2000" dirty="0"/>
          </a:p>
          <a:p>
            <a:r>
              <a:rPr lang="zh-CN" altLang="zh-CN" sz="2000" dirty="0"/>
              <a:t>利用可精确描述该实验的分支模型，可以发现用户响应时间（从收到邮件到转发邮件的时间间隔）上高度的异质性是在集体层面信息传播缓慢的主要原因。</a:t>
            </a:r>
            <a:endParaRPr lang="en-US" altLang="zh-CN" sz="2000" dirty="0"/>
          </a:p>
          <a:p>
            <a:r>
              <a:rPr lang="zh-CN" altLang="zh-CN" sz="2000" dirty="0"/>
              <a:t>也就是说用户活动的高异质性可控制信息传播。</a:t>
            </a:r>
            <a:endParaRPr lang="en-US" altLang="zh-CN" sz="2000" dirty="0"/>
          </a:p>
          <a:p>
            <a:endParaRPr kumimoji="1" lang="zh-CN" altLang="en-US" sz="2000" dirty="0"/>
          </a:p>
        </p:txBody>
      </p:sp>
      <p:sp>
        <p:nvSpPr>
          <p:cNvPr id="3" name="标题 2"/>
          <p:cNvSpPr>
            <a:spLocks noGrp="1"/>
          </p:cNvSpPr>
          <p:nvPr>
            <p:ph type="title"/>
          </p:nvPr>
        </p:nvSpPr>
        <p:spPr/>
        <p:txBody>
          <a:bodyPr/>
          <a:lstStyle/>
          <a:p>
            <a:r>
              <a:rPr kumimoji="1" lang="en-US" altLang="zh-CN" dirty="0" smtClean="0"/>
              <a:t>3.5 </a:t>
            </a:r>
            <a:r>
              <a:rPr kumimoji="1" lang="zh-CN" altLang="en-US" dirty="0" smtClean="0"/>
              <a:t>用户阵发活动模式的影响</a:t>
            </a:r>
            <a:endParaRPr kumimoji="1" lang="zh-CN" altLang="en-US" dirty="0"/>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4783221" cy="3394472"/>
          </a:xfrm>
        </p:spPr>
        <p:txBody>
          <a:bodyPr/>
          <a:lstStyle/>
          <a:p>
            <a:r>
              <a:rPr lang="zh-CN" altLang="zh-CN" sz="1800" dirty="0"/>
              <a:t>空心圆</a:t>
            </a:r>
            <a:r>
              <a:rPr lang="zh-CN" altLang="zh-CN" sz="1800" dirty="0" smtClean="0"/>
              <a:t>上的实线表示对数正态分布拟合结果</a:t>
            </a:r>
            <a:endParaRPr lang="en-US" altLang="zh-CN" sz="1800" dirty="0" smtClean="0"/>
          </a:p>
          <a:p>
            <a:r>
              <a:rPr lang="zh-CN" altLang="zh-CN" sz="1800" dirty="0" smtClean="0"/>
              <a:t>另外两条实线中衰减较</a:t>
            </a:r>
            <a:r>
              <a:rPr lang="zh-CN" altLang="zh-CN" sz="1800" dirty="0"/>
              <a:t>快的表示指数分布而较慢的表示幂律</a:t>
            </a:r>
            <a:r>
              <a:rPr lang="zh-CN" altLang="zh-CN" sz="1800" dirty="0" smtClean="0"/>
              <a:t>分布</a:t>
            </a:r>
            <a:endParaRPr lang="en-US" altLang="zh-CN" sz="1800" dirty="0" smtClean="0"/>
          </a:p>
          <a:p>
            <a:r>
              <a:rPr lang="zh-CN" altLang="zh-CN" sz="1800" dirty="0" smtClean="0"/>
              <a:t>小插图表示每个</a:t>
            </a:r>
            <a:r>
              <a:rPr lang="zh-CN" altLang="zh-CN" sz="1800" dirty="0"/>
              <a:t>参与者商品推荐的数量与他的响应时间之间关系的散点图，实线表示移动平均值</a:t>
            </a:r>
            <a:r>
              <a:rPr lang="zh-CN" altLang="zh-CN" sz="1800" dirty="0" smtClean="0"/>
              <a:t>。</a:t>
            </a:r>
            <a:endParaRPr lang="en-US" altLang="zh-CN" sz="1800" dirty="0" smtClean="0"/>
          </a:p>
          <a:p>
            <a:r>
              <a:rPr lang="zh-CN" altLang="zh-CN" sz="1800" dirty="0" smtClean="0"/>
              <a:t>数据与对数正态分布取得了较</a:t>
            </a:r>
            <a:r>
              <a:rPr lang="zh-CN" altLang="zh-CN" sz="1800" dirty="0"/>
              <a:t>好的一致，而幂律和指数分布则系统性的高估或低估了大的响应时间的频率。</a:t>
            </a:r>
            <a:r>
              <a:rPr lang="en-US" altLang="zh-CN" sz="1800" dirty="0"/>
              <a:t> </a:t>
            </a:r>
            <a:endParaRPr kumimoji="1" lang="zh-CN" altLang="en-US" sz="1800" dirty="0"/>
          </a:p>
        </p:txBody>
      </p:sp>
      <p:sp>
        <p:nvSpPr>
          <p:cNvPr id="3" name="标题 2"/>
          <p:cNvSpPr>
            <a:spLocks noGrp="1"/>
          </p:cNvSpPr>
          <p:nvPr>
            <p:ph type="title"/>
          </p:nvPr>
        </p:nvSpPr>
        <p:spPr/>
        <p:txBody>
          <a:bodyPr/>
          <a:lstStyle/>
          <a:p>
            <a:r>
              <a:rPr lang="it-IT" altLang="zh-CN" dirty="0" err="1" smtClean="0"/>
              <a:t>Iribarren</a:t>
            </a:r>
            <a:r>
              <a:rPr lang="zh-CN" altLang="en-US" dirty="0" smtClean="0"/>
              <a:t>电子邮件实验</a:t>
            </a:r>
            <a:endParaRPr kumimoji="1" lang="zh-CN" altLang="en-US" dirty="0"/>
          </a:p>
        </p:txBody>
      </p:sp>
      <p:pic>
        <p:nvPicPr>
          <p:cNvPr id="4" name="Picture 2"/>
          <p:cNvPicPr/>
          <p:nvPr/>
        </p:nvPicPr>
        <p:blipFill>
          <a:blip r:embed="rId2"/>
          <a:srcRect/>
          <a:stretch>
            <a:fillRect/>
          </a:stretch>
        </p:blipFill>
        <p:spPr bwMode="auto">
          <a:xfrm>
            <a:off x="5034357" y="1394076"/>
            <a:ext cx="3959907" cy="2937273"/>
          </a:xfrm>
          <a:prstGeom prst="rect">
            <a:avLst/>
          </a:prstGeom>
          <a:noFill/>
          <a:ln w="9525">
            <a:noFill/>
            <a:miter lim="800000"/>
            <a:headEnd/>
            <a:tailEnd/>
          </a:ln>
        </p:spPr>
      </p:pic>
    </p:spTree>
    <p:extLst>
      <p:ext uri="{BB962C8B-B14F-4D97-AF65-F5344CB8AC3E}">
        <p14:creationId xmlns:p14="http://schemas.microsoft.com/office/powerpoint/2010/main" val="41744955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通过对一个国家两千万位用户的移动电话呼叫数据的分析，</a:t>
            </a:r>
            <a:r>
              <a:rPr lang="en-US" altLang="zh-CN" sz="2000" dirty="0" err="1"/>
              <a:t>Miritello</a:t>
            </a:r>
            <a:r>
              <a:rPr lang="zh-CN" altLang="zh-CN" sz="2000" dirty="0"/>
              <a:t>等研究了人们通信活动的时间模式以及它对社会网络中信息扩散的影响</a:t>
            </a:r>
            <a:r>
              <a:rPr lang="en-US" altLang="zh-CN" sz="2000" baseline="30000" dirty="0"/>
              <a:t>[45]</a:t>
            </a:r>
            <a:r>
              <a:rPr lang="zh-CN" altLang="zh-CN" sz="2000" dirty="0" smtClean="0"/>
              <a:t>。</a:t>
            </a:r>
            <a:endParaRPr lang="en-US" altLang="zh-CN" sz="2000" dirty="0" smtClean="0"/>
          </a:p>
          <a:p>
            <a:pPr lvl="1"/>
            <a:r>
              <a:rPr lang="zh-CN" altLang="zh-CN" sz="1600" dirty="0" smtClean="0"/>
              <a:t>人的交流活动</a:t>
            </a:r>
            <a:r>
              <a:rPr lang="zh-CN" altLang="zh-CN" sz="1600" dirty="0"/>
              <a:t>具有阵发特性，且经常发生在群组对话中</a:t>
            </a:r>
            <a:r>
              <a:rPr lang="zh-CN" altLang="zh-CN" sz="1600" dirty="0" smtClean="0"/>
              <a:t>。</a:t>
            </a:r>
            <a:endParaRPr lang="en-US" altLang="zh-CN" sz="1600" dirty="0" smtClean="0"/>
          </a:p>
          <a:p>
            <a:pPr lvl="1"/>
            <a:r>
              <a:rPr lang="zh-CN" altLang="zh-CN" sz="1600" dirty="0" smtClean="0"/>
              <a:t>人际</a:t>
            </a:r>
            <a:r>
              <a:rPr lang="zh-CN" altLang="zh-CN" sz="1600" dirty="0"/>
              <a:t>交流的阵发特性和存在群组对话是理解社会网络中信息扩散的两个主要的动态组成部分，这两种竞争性的特性对于信息扩散会产生两种对立的影响</a:t>
            </a:r>
            <a:r>
              <a:rPr lang="zh-CN" altLang="zh-CN" sz="1600" dirty="0" smtClean="0"/>
              <a:t>：</a:t>
            </a:r>
            <a:endParaRPr lang="en-US" altLang="zh-CN" sz="1600" dirty="0" smtClean="0"/>
          </a:p>
          <a:p>
            <a:pPr lvl="1"/>
            <a:r>
              <a:rPr lang="zh-CN" altLang="zh-CN" sz="1600" dirty="0" smtClean="0"/>
              <a:t>阵发</a:t>
            </a:r>
            <a:r>
              <a:rPr lang="zh-CN" altLang="zh-CN" sz="1600" dirty="0"/>
              <a:t>特性阻碍了信息大范围的传播，而群组对话则有利于小范围的快速信息级联</a:t>
            </a:r>
            <a:r>
              <a:rPr lang="zh-CN" altLang="zh-CN" sz="1600" dirty="0" smtClean="0"/>
              <a:t>。</a:t>
            </a:r>
            <a:endParaRPr lang="en-US" altLang="zh-CN" sz="1600" dirty="0" smtClean="0"/>
          </a:p>
          <a:p>
            <a:pPr lvl="1"/>
            <a:r>
              <a:rPr lang="zh-CN" altLang="zh-CN" sz="1600" dirty="0" smtClean="0"/>
              <a:t>为了解释这种现象我们可以定义</a:t>
            </a:r>
            <a:r>
              <a:rPr lang="zh-CN" altLang="zh-CN" sz="1600" dirty="0"/>
              <a:t>社会连接的动态强度，这一参数可以将人际交流的拓扑和时间模式信息融合在一起。</a:t>
            </a:r>
            <a:endParaRPr lang="en-US" altLang="zh-CN" sz="1600" dirty="0"/>
          </a:p>
          <a:p>
            <a:pPr lvl="1"/>
            <a:endParaRPr kumimoji="1" lang="zh-CN" altLang="en-US" sz="1600" dirty="0"/>
          </a:p>
        </p:txBody>
      </p:sp>
      <p:sp>
        <p:nvSpPr>
          <p:cNvPr id="3" name="标题 2"/>
          <p:cNvSpPr>
            <a:spLocks noGrp="1"/>
          </p:cNvSpPr>
          <p:nvPr>
            <p:ph type="title"/>
          </p:nvPr>
        </p:nvSpPr>
        <p:spPr/>
        <p:txBody>
          <a:bodyPr/>
          <a:lstStyle/>
          <a:p>
            <a:r>
              <a:rPr lang="zh-CN" altLang="zh-CN" dirty="0"/>
              <a:t>移动电话呼叫数据</a:t>
            </a:r>
            <a:endParaRPr kumimoji="1" lang="zh-CN" altLang="en-US" dirty="0"/>
          </a:p>
        </p:txBody>
      </p:sp>
    </p:spTree>
    <p:extLst>
      <p:ext uri="{BB962C8B-B14F-4D97-AF65-F5344CB8AC3E}">
        <p14:creationId xmlns:p14="http://schemas.microsoft.com/office/powerpoint/2010/main" val="37834014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zh-CN" sz="2000" dirty="0"/>
              <a:t>本章介绍了在社交网络中可以对信息传播产生影响的因素</a:t>
            </a:r>
            <a:r>
              <a:rPr lang="zh-CN" altLang="zh-CN" sz="2000" dirty="0" smtClean="0"/>
              <a:t>。</a:t>
            </a:r>
            <a:endParaRPr lang="en-US" altLang="zh-CN" sz="2000" dirty="0" smtClean="0"/>
          </a:p>
          <a:p>
            <a:r>
              <a:rPr lang="zh-CN" altLang="zh-CN" sz="2000" dirty="0" smtClean="0"/>
              <a:t>包括网络结构</a:t>
            </a:r>
            <a:r>
              <a:rPr lang="zh-CN" altLang="en-US" sz="2000" dirty="0" smtClean="0"/>
              <a:t>、</a:t>
            </a:r>
            <a:r>
              <a:rPr lang="zh-CN" altLang="zh-CN" sz="2000" dirty="0" smtClean="0"/>
              <a:t>信</a:t>
            </a:r>
            <a:r>
              <a:rPr lang="zh-CN" altLang="zh-CN" sz="2000" dirty="0"/>
              <a:t>息属性、用户属性以及用户的行为</a:t>
            </a:r>
            <a:r>
              <a:rPr lang="zh-CN" altLang="zh-CN" sz="2000" dirty="0" smtClean="0"/>
              <a:t>。</a:t>
            </a:r>
            <a:endParaRPr lang="en-US" altLang="zh-CN" sz="2000" dirty="0" smtClean="0"/>
          </a:p>
          <a:p>
            <a:r>
              <a:rPr lang="zh-CN" altLang="zh-CN" sz="2000" dirty="0"/>
              <a:t>社交网络的出现尤其是微博等新媒体的发展为传播学注入了勃勃生机</a:t>
            </a:r>
            <a:r>
              <a:rPr lang="zh-CN" altLang="zh-CN" sz="2000" dirty="0" smtClean="0"/>
              <a:t>。</a:t>
            </a:r>
            <a:endParaRPr lang="en-US" altLang="zh-CN" sz="2000" dirty="0" smtClean="0"/>
          </a:p>
          <a:p>
            <a:pPr lvl="1"/>
            <a:r>
              <a:rPr lang="zh-CN" altLang="zh-CN" sz="1800" dirty="0" smtClean="0"/>
              <a:t>一方面</a:t>
            </a:r>
            <a:r>
              <a:rPr lang="zh-CN" altLang="zh-CN" sz="1800" dirty="0"/>
              <a:t>，对社交媒体的研究可以验证传播学</a:t>
            </a:r>
            <a:r>
              <a:rPr lang="zh-CN" altLang="zh-CN" sz="1800" dirty="0" smtClean="0"/>
              <a:t>中的某些理论假设</a:t>
            </a:r>
            <a:endParaRPr lang="en-US" altLang="zh-CN" sz="1800" dirty="0" smtClean="0"/>
          </a:p>
          <a:p>
            <a:pPr lvl="1"/>
            <a:r>
              <a:rPr lang="zh-CN" altLang="zh-CN" sz="1800" dirty="0" smtClean="0"/>
              <a:t>另一方面对新媒体和传统</a:t>
            </a:r>
            <a:r>
              <a:rPr lang="zh-CN" altLang="zh-CN" sz="1800" dirty="0"/>
              <a:t>媒体中信息传播的对比研究有助于揭示不同媒体信息扩散机制的异同，从而</a:t>
            </a:r>
            <a:r>
              <a:rPr lang="zh-CN" altLang="zh-CN" sz="1800" dirty="0" smtClean="0"/>
              <a:t>更深入理解信息传播的本质</a:t>
            </a:r>
            <a:r>
              <a:rPr lang="en-US" altLang="zh-CN" sz="1800" dirty="0" smtClean="0"/>
              <a:t> </a:t>
            </a:r>
          </a:p>
          <a:p>
            <a:r>
              <a:rPr lang="zh-CN" altLang="zh-CN" sz="2000" dirty="0"/>
              <a:t>在信息扩散中，社交网络结构提供了传播的平台，信息属性刻画了自身的吸引力，用户属性刻画了用户的偏好性、活动性和影响力，而用户行为则刻画了他们的行为模式。</a:t>
            </a:r>
            <a:r>
              <a:rPr lang="en-US" altLang="zh-CN" sz="2000" dirty="0"/>
              <a:t> </a:t>
            </a:r>
            <a:r>
              <a:rPr lang="en-US" altLang="zh-CN" sz="2000" dirty="0" smtClean="0"/>
              <a:t> </a:t>
            </a:r>
            <a:endParaRPr kumimoji="1" lang="zh-CN" altLang="en-US" sz="2000" dirty="0"/>
          </a:p>
        </p:txBody>
      </p:sp>
      <p:sp>
        <p:nvSpPr>
          <p:cNvPr id="3" name="标题 2"/>
          <p:cNvSpPr>
            <a:spLocks noGrp="1"/>
          </p:cNvSpPr>
          <p:nvPr>
            <p:ph type="title"/>
          </p:nvPr>
        </p:nvSpPr>
        <p:spPr/>
        <p:txBody>
          <a:bodyPr/>
          <a:lstStyle/>
          <a:p>
            <a:r>
              <a:rPr kumimoji="1" lang="en-US" altLang="zh-CN" dirty="0" smtClean="0"/>
              <a:t>3</a:t>
            </a:r>
            <a:r>
              <a:rPr kumimoji="1" lang="en-US" altLang="en-US" dirty="0" smtClean="0"/>
              <a:t>.6 本章小结和展望</a:t>
            </a:r>
            <a:endParaRPr kumimoji="1" lang="zh-CN" altLang="en-US" dirty="0"/>
          </a:p>
        </p:txBody>
      </p:sp>
    </p:spTree>
    <p:extLst>
      <p:ext uri="{BB962C8B-B14F-4D97-AF65-F5344CB8AC3E}">
        <p14:creationId xmlns:p14="http://schemas.microsoft.com/office/powerpoint/2010/main" val="247498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本章分析影响信息传播的各种可计算因素</a:t>
            </a:r>
            <a:r>
              <a:rPr lang="zh-CN" altLang="zh-CN" sz="2400" dirty="0" smtClean="0"/>
              <a:t>。</a:t>
            </a:r>
            <a:endParaRPr lang="en-US" altLang="zh-CN" sz="2400" dirty="0" smtClean="0"/>
          </a:p>
          <a:p>
            <a:r>
              <a:rPr lang="zh-CN" altLang="zh-CN" sz="2400" dirty="0" smtClean="0"/>
              <a:t>首先我们先讨论</a:t>
            </a:r>
            <a:r>
              <a:rPr lang="zh-CN" altLang="zh-CN" sz="2400" dirty="0"/>
              <a:t>社交网络结构对信息传播的影响，包括网络密度、度相关性、</a:t>
            </a:r>
            <a:r>
              <a:rPr lang="en-US" altLang="zh-CN" sz="2400" dirty="0"/>
              <a:t>Hub</a:t>
            </a:r>
            <a:r>
              <a:rPr lang="zh-CN" altLang="zh-CN" sz="2400" dirty="0"/>
              <a:t>用户以及小世界网络结构等，我们也将探讨信息扩散与网络结构之间的共演化</a:t>
            </a:r>
            <a:r>
              <a:rPr lang="zh-CN" altLang="zh-CN" sz="2400" dirty="0" smtClean="0"/>
              <a:t>。</a:t>
            </a:r>
            <a:endParaRPr lang="en-US" altLang="zh-CN" sz="2400" dirty="0" smtClean="0"/>
          </a:p>
          <a:p>
            <a:r>
              <a:rPr lang="zh-CN" altLang="zh-CN" sz="2400" dirty="0" smtClean="0"/>
              <a:t>然</a:t>
            </a:r>
            <a:r>
              <a:rPr lang="zh-CN" altLang="zh-CN" sz="2400" dirty="0"/>
              <a:t>后，我们讨论信息本身的属性如所属的主题类别对传播的影响，并分析用户属性，如用户的趋同性、活动性、影响力以及用户间关系的强弱等对传播的影响</a:t>
            </a:r>
            <a:r>
              <a:rPr lang="zh-CN" altLang="zh-CN" sz="2400" dirty="0" smtClean="0"/>
              <a:t>。</a:t>
            </a:r>
            <a:endParaRPr lang="en-US" altLang="zh-CN" sz="2400" dirty="0" smtClean="0"/>
          </a:p>
          <a:p>
            <a:r>
              <a:rPr lang="zh-CN" altLang="zh-CN" sz="2400" dirty="0" smtClean="0"/>
              <a:t>最后</a:t>
            </a:r>
            <a:r>
              <a:rPr lang="zh-CN" altLang="zh-CN" sz="2400" dirty="0"/>
              <a:t>，本章讨论用户行为主要是阵发式的活动模式对扩散的影响。</a:t>
            </a:r>
            <a:endParaRPr lang="en-US" altLang="zh-CN" sz="2400" dirty="0"/>
          </a:p>
          <a:p>
            <a:endParaRPr kumimoji="1" lang="zh-CN" altLang="en-US" sz="2400" dirty="0"/>
          </a:p>
        </p:txBody>
      </p:sp>
      <p:sp>
        <p:nvSpPr>
          <p:cNvPr id="3" name="标题 2"/>
          <p:cNvSpPr>
            <a:spLocks noGrp="1"/>
          </p:cNvSpPr>
          <p:nvPr>
            <p:ph type="title"/>
          </p:nvPr>
        </p:nvSpPr>
        <p:spPr/>
        <p:txBody>
          <a:bodyPr/>
          <a:lstStyle/>
          <a:p>
            <a:r>
              <a:rPr lang="zh-CN" altLang="en-US" dirty="0"/>
              <a:t>本章简介 </a:t>
            </a:r>
            <a:br>
              <a:rPr lang="zh-CN" altLang="en-US" dirty="0"/>
            </a:br>
            <a:endParaRPr kumimoji="1" lang="zh-CN" altLang="en-US" dirty="0"/>
          </a:p>
        </p:txBody>
      </p:sp>
    </p:spTree>
    <p:extLst>
      <p:ext uri="{BB962C8B-B14F-4D97-AF65-F5344CB8AC3E}">
        <p14:creationId xmlns:p14="http://schemas.microsoft.com/office/powerpoint/2010/main" val="29082234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7BAE"/>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3" name="矩形 2"/>
          <p:cNvSpPr/>
          <p:nvPr/>
        </p:nvSpPr>
        <p:spPr>
          <a:xfrm>
            <a:off x="7750108" y="1397264"/>
            <a:ext cx="1007357" cy="769441"/>
          </a:xfrm>
          <a:prstGeom prst="rect">
            <a:avLst/>
          </a:prstGeom>
        </p:spPr>
        <p:txBody>
          <a:bodyPr wrap="none">
            <a:spAutoFit/>
          </a:bodyPr>
          <a:lstStyle/>
          <a:p>
            <a:pPr algn="r" defTabSz="914400"/>
            <a:r>
              <a:rPr lang="en-US" altLang="zh-CN" sz="4400" dirty="0" smtClean="0">
                <a:solidFill>
                  <a:prstClr val="white"/>
                </a:solidFill>
                <a:latin typeface="Impact"/>
                <a:ea typeface="微软雅黑"/>
              </a:rPr>
              <a:t>E</a:t>
            </a:r>
            <a:r>
              <a:rPr lang="en-US" altLang="zh-CN" sz="4400" dirty="0" smtClean="0">
                <a:solidFill>
                  <a:prstClr val="white"/>
                </a:solidFill>
                <a:latin typeface="Impact"/>
                <a:ea typeface="微软雅黑"/>
              </a:rPr>
              <a:t>nd</a:t>
            </a:r>
            <a:endParaRPr lang="zh-CN" altLang="en-US" sz="4400" dirty="0">
              <a:solidFill>
                <a:prstClr val="white"/>
              </a:solidFill>
              <a:latin typeface="Impact"/>
              <a:ea typeface="微软雅黑"/>
            </a:endParaRPr>
          </a:p>
        </p:txBody>
      </p:sp>
      <p:sp>
        <p:nvSpPr>
          <p:cNvPr id="25" name="矩形 24"/>
          <p:cNvSpPr/>
          <p:nvPr/>
        </p:nvSpPr>
        <p:spPr>
          <a:xfrm>
            <a:off x="3536885" y="2691666"/>
            <a:ext cx="5220580" cy="332142"/>
          </a:xfrm>
          <a:prstGeom prst="rect">
            <a:avLst/>
          </a:prstGeom>
        </p:spPr>
        <p:txBody>
          <a:bodyPr wrap="square">
            <a:spAutoFit/>
          </a:bodyPr>
          <a:lstStyle/>
          <a:p>
            <a:pPr algn="r" defTabSz="914400">
              <a:lnSpc>
                <a:spcPct val="150000"/>
              </a:lnSpc>
            </a:pPr>
            <a:endParaRPr lang="zh-CN" altLang="en-US" sz="1100" dirty="0">
              <a:solidFill>
                <a:prstClr val="white"/>
              </a:solidFill>
              <a:latin typeface="Arial"/>
              <a:ea typeface="微软雅黑"/>
            </a:endParaRPr>
          </a:p>
        </p:txBody>
      </p:sp>
    </p:spTree>
    <p:extLst>
      <p:ext uri="{BB962C8B-B14F-4D97-AF65-F5344CB8AC3E}">
        <p14:creationId xmlns:p14="http://schemas.microsoft.com/office/powerpoint/2010/main" val="13514727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z="2400" dirty="0" smtClean="0"/>
              <a:t>对于</a:t>
            </a:r>
            <a:r>
              <a:rPr lang="zh-CN" altLang="zh-CN" sz="2400" dirty="0" smtClean="0"/>
              <a:t>在线</a:t>
            </a:r>
            <a:r>
              <a:rPr lang="zh-CN" altLang="en-US" sz="2400" dirty="0" smtClean="0"/>
              <a:t>社交</a:t>
            </a:r>
            <a:r>
              <a:rPr lang="zh-CN" altLang="zh-CN" sz="2400" dirty="0" smtClean="0"/>
              <a:t>网络中信息扩</a:t>
            </a:r>
            <a:r>
              <a:rPr lang="zh-CN" altLang="zh-CN" sz="2400" dirty="0"/>
              <a:t>散的研究已经</a:t>
            </a:r>
            <a:r>
              <a:rPr lang="zh-CN" altLang="zh-CN" sz="2400" dirty="0" smtClean="0"/>
              <a:t>日趋成熟</a:t>
            </a:r>
            <a:endParaRPr lang="en-US" altLang="zh-CN" sz="2400" dirty="0" smtClean="0"/>
          </a:p>
          <a:p>
            <a:pPr lvl="1"/>
            <a:r>
              <a:rPr lang="zh-CN" altLang="zh-CN" sz="2000" dirty="0" smtClean="0"/>
              <a:t>一个</a:t>
            </a:r>
            <a:r>
              <a:rPr lang="zh-CN" altLang="zh-CN" sz="2000" dirty="0"/>
              <a:t>重要的特征是，从微观角度出发探索信息扩散特性的研究大都建立在网络结构或社会因素的影响上</a:t>
            </a:r>
            <a:r>
              <a:rPr lang="zh-CN" altLang="zh-CN" sz="2000" dirty="0" smtClean="0"/>
              <a:t>。</a:t>
            </a:r>
            <a:endParaRPr lang="en-US" altLang="zh-CN" sz="2000" dirty="0" smtClean="0"/>
          </a:p>
          <a:p>
            <a:r>
              <a:rPr kumimoji="1" lang="zh-CN" altLang="en-US" sz="2400" dirty="0" smtClean="0"/>
              <a:t>影响信息传递</a:t>
            </a:r>
            <a:r>
              <a:rPr kumimoji="1" lang="zh-CN" altLang="en-US" sz="2400" dirty="0"/>
              <a:t>的因素千差万别</a:t>
            </a:r>
            <a:r>
              <a:rPr kumimoji="1" lang="zh-CN" altLang="en-US" sz="2400" dirty="0" smtClean="0"/>
              <a:t>：</a:t>
            </a:r>
            <a:endParaRPr lang="en-US" altLang="zh-CN" sz="2400" dirty="0" smtClean="0"/>
          </a:p>
          <a:p>
            <a:pPr lvl="1"/>
            <a:r>
              <a:rPr kumimoji="1" lang="zh-CN" altLang="en-US" sz="2000" dirty="0" smtClean="0"/>
              <a:t>网络结构研究相对完善</a:t>
            </a:r>
            <a:endParaRPr kumimoji="1" lang="en-US" altLang="zh-CN" sz="2000" dirty="0" smtClean="0"/>
          </a:p>
          <a:p>
            <a:pPr lvl="1"/>
            <a:r>
              <a:rPr lang="zh-CN" altLang="zh-CN" sz="2000" dirty="0"/>
              <a:t>社会因素如在线社会网络中用户的好友数、好友关系强弱及用户被推送信息的次数都是较易量化和获得的数据</a:t>
            </a:r>
            <a:r>
              <a:rPr lang="en-US" altLang="zh-CN" sz="2000" dirty="0"/>
              <a:t> </a:t>
            </a:r>
            <a:endParaRPr lang="en-US" altLang="zh-CN" sz="2000" dirty="0" smtClean="0"/>
          </a:p>
          <a:p>
            <a:pPr lvl="1"/>
            <a:r>
              <a:rPr kumimoji="1" lang="zh-CN" altLang="en-US" sz="2000" dirty="0" smtClean="0"/>
              <a:t>内容</a:t>
            </a:r>
            <a:endParaRPr kumimoji="1" lang="en-US" altLang="zh-CN" sz="2000" dirty="0" smtClean="0"/>
          </a:p>
          <a:p>
            <a:pPr lvl="1"/>
            <a:r>
              <a:rPr kumimoji="1" lang="zh-CN" altLang="en-US" sz="2000" dirty="0" smtClean="0"/>
              <a:t>兴趣</a:t>
            </a:r>
            <a:endParaRPr kumimoji="1" lang="en-US" altLang="zh-CN" sz="2000" dirty="0" smtClean="0"/>
          </a:p>
          <a:p>
            <a:pPr lvl="1"/>
            <a:endParaRPr kumimoji="1" lang="en-US" altLang="zh-CN" sz="2000" dirty="0" smtClean="0"/>
          </a:p>
          <a:p>
            <a:endParaRPr kumimoji="1" lang="zh-CN" altLang="en-US" sz="2400" dirty="0"/>
          </a:p>
        </p:txBody>
      </p:sp>
      <p:sp>
        <p:nvSpPr>
          <p:cNvPr id="4" name="标题 3"/>
          <p:cNvSpPr>
            <a:spLocks noGrp="1"/>
          </p:cNvSpPr>
          <p:nvPr>
            <p:ph type="title"/>
          </p:nvPr>
        </p:nvSpPr>
        <p:spPr/>
        <p:txBody>
          <a:bodyPr/>
          <a:lstStyle/>
          <a:p>
            <a:r>
              <a:rPr kumimoji="1" lang="zh-CN" altLang="en-US" dirty="0" smtClean="0"/>
              <a:t>引言</a:t>
            </a:r>
            <a:endParaRPr kumimoji="1" lang="zh-CN" altLang="en-US" dirty="0"/>
          </a:p>
        </p:txBody>
      </p:sp>
    </p:spTree>
    <p:extLst>
      <p:ext uri="{BB962C8B-B14F-4D97-AF65-F5344CB8AC3E}">
        <p14:creationId xmlns:p14="http://schemas.microsoft.com/office/powerpoint/2010/main" val="35231436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10206" r="-10206"/>
          <a:stretch>
            <a:fillRect/>
          </a:stretch>
        </p:blipFill>
        <p:spPr/>
      </p:pic>
      <p:sp>
        <p:nvSpPr>
          <p:cNvPr id="3" name="标题 2"/>
          <p:cNvSpPr>
            <a:spLocks noGrp="1"/>
          </p:cNvSpPr>
          <p:nvPr>
            <p:ph type="title"/>
          </p:nvPr>
        </p:nvSpPr>
        <p:spPr/>
        <p:txBody>
          <a:bodyPr/>
          <a:lstStyle/>
          <a:p>
            <a:r>
              <a:rPr lang="en-US" altLang="zh-CN" b="1" dirty="0"/>
              <a:t>3.2</a:t>
            </a:r>
            <a:r>
              <a:rPr lang="zh-CN" altLang="en-US" b="1" dirty="0"/>
              <a:t> </a:t>
            </a:r>
            <a:r>
              <a:rPr lang="zh-CN" altLang="zh-CN" b="1" dirty="0"/>
              <a:t>社交网络结构</a:t>
            </a:r>
            <a:endParaRPr kumimoji="1" lang="zh-CN" altLang="en-US" dirty="0"/>
          </a:p>
        </p:txBody>
      </p:sp>
    </p:spTree>
    <p:extLst>
      <p:ext uri="{BB962C8B-B14F-4D97-AF65-F5344CB8AC3E}">
        <p14:creationId xmlns:p14="http://schemas.microsoft.com/office/powerpoint/2010/main" val="3012937464"/>
      </p:ext>
    </p:extLst>
  </p:cSld>
  <p:clrMapOvr>
    <a:masterClrMapping/>
  </p:clrMapOvr>
  <p:transition xmlns:p14="http://schemas.microsoft.com/office/powerpoint/2010/mai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社交网络的结构会对信息和疾病扩散产生显著的影响</a:t>
            </a:r>
            <a:r>
              <a:rPr lang="en-US" altLang="zh-CN" sz="2400" dirty="0"/>
              <a:t> </a:t>
            </a:r>
            <a:endParaRPr lang="en-US" altLang="zh-CN" sz="2400" dirty="0" smtClean="0"/>
          </a:p>
          <a:p>
            <a:r>
              <a:rPr lang="zh-CN" altLang="en-US" sz="2400" dirty="0" smtClean="0"/>
              <a:t>例如，</a:t>
            </a:r>
            <a:r>
              <a:rPr lang="zh-CN" altLang="zh-CN" sz="2400" dirty="0" smtClean="0"/>
              <a:t>对</a:t>
            </a:r>
            <a:r>
              <a:rPr lang="en-US" altLang="zh-CN" sz="2400" dirty="0" err="1"/>
              <a:t>Digg</a:t>
            </a:r>
            <a:r>
              <a:rPr lang="zh-CN" altLang="zh-CN" sz="2400" dirty="0"/>
              <a:t>和</a:t>
            </a:r>
            <a:r>
              <a:rPr lang="en-US" altLang="zh-CN" sz="2400" dirty="0"/>
              <a:t>Twitter</a:t>
            </a:r>
            <a:r>
              <a:rPr lang="zh-CN" altLang="zh-CN" sz="2400" dirty="0"/>
              <a:t>中新闻消息在社交网络上传</a:t>
            </a:r>
            <a:r>
              <a:rPr lang="zh-CN" altLang="zh-CN" sz="2400" dirty="0" smtClean="0"/>
              <a:t>播的研究发现</a:t>
            </a:r>
            <a:r>
              <a:rPr lang="zh-CN" altLang="en-US" sz="2400" dirty="0" smtClean="0"/>
              <a:t>：</a:t>
            </a:r>
            <a:endParaRPr lang="en-US" altLang="zh-CN" sz="2400" dirty="0" smtClean="0"/>
          </a:p>
          <a:p>
            <a:pPr lvl="1"/>
            <a:r>
              <a:rPr lang="en-US" altLang="zh-CN" sz="2000" dirty="0" err="1"/>
              <a:t>Digg</a:t>
            </a:r>
            <a:r>
              <a:rPr lang="zh-CN" altLang="zh-CN" sz="2000" dirty="0"/>
              <a:t>网络</a:t>
            </a:r>
            <a:r>
              <a:rPr lang="zh-CN" altLang="zh-CN" sz="2000" dirty="0" smtClean="0"/>
              <a:t>密度大用户之间高度互联</a:t>
            </a:r>
            <a:r>
              <a:rPr lang="zh-CN" altLang="en-US" sz="2000" dirty="0" smtClean="0"/>
              <a:t>，</a:t>
            </a:r>
            <a:r>
              <a:rPr lang="zh-CN" altLang="zh-CN" sz="2000" dirty="0"/>
              <a:t>上的一个故事初始时通过网络传播很快</a:t>
            </a:r>
            <a:endParaRPr lang="en-US" altLang="zh-CN" sz="2000" dirty="0" smtClean="0"/>
          </a:p>
          <a:p>
            <a:pPr lvl="1"/>
            <a:r>
              <a:rPr lang="zh-CN" altLang="zh-CN" sz="2000" dirty="0"/>
              <a:t>当某故事被推进到头版时，它被暴露在</a:t>
            </a:r>
            <a:r>
              <a:rPr lang="zh-CN" altLang="zh-CN" sz="2000" dirty="0" smtClean="0"/>
              <a:t>大量的不连通用户下</a:t>
            </a:r>
            <a:endParaRPr lang="en-US" altLang="zh-CN" sz="2000" dirty="0" smtClean="0"/>
          </a:p>
          <a:p>
            <a:pPr lvl="1"/>
            <a:r>
              <a:rPr lang="zh-CN" altLang="zh-CN" sz="2000" dirty="0"/>
              <a:t>而</a:t>
            </a:r>
            <a:r>
              <a:rPr lang="en-US" altLang="zh-CN" sz="2000" dirty="0"/>
              <a:t>Twitter</a:t>
            </a:r>
            <a:r>
              <a:rPr lang="zh-CN" altLang="zh-CN" sz="2000" dirty="0"/>
              <a:t>社会网络较</a:t>
            </a:r>
            <a:r>
              <a:rPr lang="en-US" altLang="zh-CN" sz="2000" dirty="0" err="1"/>
              <a:t>Digg</a:t>
            </a:r>
            <a:r>
              <a:rPr lang="zh-CN" altLang="zh-CN" sz="2000" dirty="0"/>
              <a:t>稀疏，初始时网络上的故事传播相对于</a:t>
            </a:r>
            <a:r>
              <a:rPr lang="en-US" altLang="zh-CN" sz="2000" dirty="0" err="1"/>
              <a:t>Digg</a:t>
            </a:r>
            <a:r>
              <a:rPr lang="zh-CN" altLang="zh-CN" sz="2000" dirty="0" smtClean="0"/>
              <a:t>故事较慢</a:t>
            </a:r>
            <a:endParaRPr lang="en-US" altLang="zh-CN" sz="2000" dirty="0" smtClean="0"/>
          </a:p>
          <a:p>
            <a:pPr lvl="1"/>
            <a:r>
              <a:rPr lang="zh-CN" altLang="zh-CN" sz="2000" dirty="0" smtClean="0"/>
              <a:t>但它们会持续以这个速度扩散</a:t>
            </a:r>
            <a:r>
              <a:rPr lang="zh-CN" altLang="zh-CN" sz="2000" dirty="0"/>
              <a:t>，相对于</a:t>
            </a:r>
            <a:r>
              <a:rPr lang="en-US" altLang="zh-CN" sz="2000" dirty="0" err="1"/>
              <a:t>Digg</a:t>
            </a:r>
            <a:r>
              <a:rPr lang="zh-CN" altLang="zh-CN" sz="2000" dirty="0"/>
              <a:t>故事一般在网络上更具有渗透性。</a:t>
            </a:r>
            <a:endParaRPr lang="en-US" altLang="zh-CN" sz="2000" dirty="0"/>
          </a:p>
          <a:p>
            <a:pPr lvl="1"/>
            <a:endParaRPr kumimoji="1" lang="zh-CN" altLang="en-US" sz="2000" dirty="0"/>
          </a:p>
        </p:txBody>
      </p:sp>
      <p:sp>
        <p:nvSpPr>
          <p:cNvPr id="3" name="标题 2"/>
          <p:cNvSpPr>
            <a:spLocks noGrp="1"/>
          </p:cNvSpPr>
          <p:nvPr>
            <p:ph type="title"/>
          </p:nvPr>
        </p:nvSpPr>
        <p:spPr/>
        <p:txBody>
          <a:bodyPr/>
          <a:lstStyle/>
          <a:p>
            <a:r>
              <a:rPr lang="en-US" altLang="zh-CN" b="1" dirty="0" smtClean="0"/>
              <a:t>3.2.1</a:t>
            </a:r>
            <a:r>
              <a:rPr lang="zh-CN" altLang="zh-CN" b="1" dirty="0"/>
              <a:t>网络密度</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2331175314"/>
      </p:ext>
    </p:extLst>
  </p:cSld>
  <p:clrMapOvr>
    <a:masterClrMapping/>
  </p:clrMapOvr>
  <p:transition xmlns:p14="http://schemas.microsoft.com/office/powerpoint/2010/mai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smtClean="0"/>
              <a:t>网络</a:t>
            </a:r>
            <a:r>
              <a:rPr lang="zh-CN" altLang="en-US" dirty="0" smtClean="0"/>
              <a:t>的</a:t>
            </a:r>
            <a:r>
              <a:rPr lang="zh-CN" altLang="zh-CN" dirty="0" smtClean="0"/>
              <a:t>结构与功能差异导致信息级联</a:t>
            </a:r>
            <a:r>
              <a:rPr lang="zh-CN" altLang="zh-CN" dirty="0"/>
              <a:t>上的差异</a:t>
            </a:r>
            <a:r>
              <a:rPr lang="en-US" altLang="zh-CN" dirty="0"/>
              <a:t> </a:t>
            </a:r>
            <a:endParaRPr kumimoji="1" lang="zh-CN" altLang="en-US" dirty="0"/>
          </a:p>
        </p:txBody>
      </p:sp>
      <p:pic>
        <p:nvPicPr>
          <p:cNvPr id="4" name="Picture 63"/>
          <p:cNvPicPr/>
          <p:nvPr/>
        </p:nvPicPr>
        <p:blipFill>
          <a:blip r:embed="rId3"/>
          <a:srcRect/>
          <a:stretch>
            <a:fillRect/>
          </a:stretch>
        </p:blipFill>
        <p:spPr bwMode="auto">
          <a:xfrm>
            <a:off x="1260545" y="1771784"/>
            <a:ext cx="6561128" cy="2606021"/>
          </a:xfrm>
          <a:prstGeom prst="rect">
            <a:avLst/>
          </a:prstGeom>
          <a:noFill/>
          <a:ln w="9525">
            <a:noFill/>
            <a:miter lim="800000"/>
            <a:headEnd/>
            <a:tailEnd/>
          </a:ln>
        </p:spPr>
      </p:pic>
      <p:sp>
        <p:nvSpPr>
          <p:cNvPr id="6" name="矩形 5"/>
          <p:cNvSpPr/>
          <p:nvPr/>
        </p:nvSpPr>
        <p:spPr>
          <a:xfrm>
            <a:off x="139392" y="4355647"/>
            <a:ext cx="8797445" cy="646331"/>
          </a:xfrm>
          <a:prstGeom prst="rect">
            <a:avLst/>
          </a:prstGeom>
        </p:spPr>
        <p:txBody>
          <a:bodyPr wrap="square">
            <a:spAutoFit/>
          </a:bodyPr>
          <a:lstStyle/>
          <a:p>
            <a:pPr algn="ctr"/>
            <a:r>
              <a:rPr lang="zh-CN" altLang="zh-CN" dirty="0"/>
              <a:t>图</a:t>
            </a:r>
            <a:r>
              <a:rPr lang="en-US" altLang="zh-CN" dirty="0"/>
              <a:t>3‑1</a:t>
            </a:r>
            <a:r>
              <a:rPr lang="zh-CN" altLang="zh-CN" dirty="0"/>
              <a:t>级联规模的分布</a:t>
            </a:r>
            <a:r>
              <a:rPr lang="en-US" altLang="zh-CN" baseline="30000" dirty="0"/>
              <a:t>[3]</a:t>
            </a:r>
            <a:r>
              <a:rPr lang="zh-CN" altLang="zh-CN" dirty="0" smtClean="0"/>
              <a:t>。</a:t>
            </a:r>
            <a:endParaRPr lang="en-US" altLang="zh-CN" dirty="0" smtClean="0"/>
          </a:p>
          <a:p>
            <a:pPr algn="ctr"/>
            <a:r>
              <a:rPr lang="zh-CN" altLang="zh-CN" dirty="0" smtClean="0"/>
              <a:t>小插图给</a:t>
            </a:r>
            <a:r>
              <a:rPr lang="zh-CN" altLang="zh-CN" dirty="0"/>
              <a:t>出了上传者的粉丝的（</a:t>
            </a:r>
            <a:r>
              <a:rPr lang="en-US" altLang="zh-CN" dirty="0"/>
              <a:t>a</a:t>
            </a:r>
            <a:r>
              <a:rPr lang="zh-CN" altLang="zh-CN" dirty="0"/>
              <a:t>）投票数分布或（</a:t>
            </a:r>
            <a:r>
              <a:rPr lang="en-US" altLang="zh-CN" dirty="0"/>
              <a:t>b</a:t>
            </a:r>
            <a:r>
              <a:rPr lang="zh-CN" altLang="zh-CN" dirty="0"/>
              <a:t>）转推数分布</a:t>
            </a:r>
            <a:endParaRPr lang="en-US" altLang="zh-CN" dirty="0"/>
          </a:p>
        </p:txBody>
      </p:sp>
    </p:spTree>
    <p:extLst>
      <p:ext uri="{BB962C8B-B14F-4D97-AF65-F5344CB8AC3E}">
        <p14:creationId xmlns:p14="http://schemas.microsoft.com/office/powerpoint/2010/main" val="2891667136"/>
      </p:ext>
    </p:extLst>
  </p:cSld>
  <p:clrMapOvr>
    <a:masterClrMapping/>
  </p:clrMapOvr>
  <p:transition xmlns:p14="http://schemas.microsoft.com/office/powerpoint/2010/mai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800" dirty="0"/>
              <a:t>度相关性在网络中的扩散现象中担当重要角色</a:t>
            </a:r>
            <a:r>
              <a:rPr lang="en-US" altLang="zh-CN" sz="2800" dirty="0"/>
              <a:t> </a:t>
            </a:r>
            <a:endParaRPr lang="en-US" altLang="zh-CN" sz="2400" dirty="0"/>
          </a:p>
          <a:p>
            <a:r>
              <a:rPr lang="zh-CN" altLang="en-US" sz="2400" dirty="0" smtClean="0"/>
              <a:t>度相关即一条边连接的两个节点度值之间的相关性</a:t>
            </a:r>
            <a:endParaRPr lang="en-US" altLang="zh-CN" sz="2400" dirty="0" smtClean="0"/>
          </a:p>
          <a:p>
            <a:r>
              <a:rPr lang="zh-CN" altLang="en-US" sz="2400" dirty="0" smtClean="0"/>
              <a:t>一般使用皮尔逊相关系数来刻画</a:t>
            </a:r>
            <a:endParaRPr lang="en-US" altLang="zh-CN" sz="2400" dirty="0" smtClean="0"/>
          </a:p>
          <a:p>
            <a:pPr lvl="1"/>
            <a:r>
              <a:rPr lang="zh-CN" altLang="en-US" sz="2400" dirty="0" smtClean="0"/>
              <a:t>同配：与近似的节点相连，度大的和度大的相连</a:t>
            </a:r>
            <a:endParaRPr lang="en-US" altLang="zh-CN" sz="2400" dirty="0" smtClean="0"/>
          </a:p>
          <a:p>
            <a:pPr lvl="1"/>
            <a:r>
              <a:rPr lang="zh-CN" altLang="en-US" sz="2400" dirty="0" smtClean="0"/>
              <a:t>异配：与互补的节点相连，度大的和度小的相连</a:t>
            </a:r>
            <a:endParaRPr lang="en-US" altLang="zh-CN" sz="2400" dirty="0" smtClean="0"/>
          </a:p>
        </p:txBody>
      </p:sp>
      <p:sp>
        <p:nvSpPr>
          <p:cNvPr id="3" name="标题 2"/>
          <p:cNvSpPr>
            <a:spLocks noGrp="1"/>
          </p:cNvSpPr>
          <p:nvPr>
            <p:ph type="title"/>
          </p:nvPr>
        </p:nvSpPr>
        <p:spPr/>
        <p:txBody>
          <a:bodyPr/>
          <a:lstStyle/>
          <a:p>
            <a:r>
              <a:rPr lang="en-US" altLang="zh-CN" b="1" dirty="0" smtClean="0"/>
              <a:t>3.2.2</a:t>
            </a:r>
            <a:r>
              <a:rPr lang="zh-CN" altLang="en-US" b="1" dirty="0" smtClean="0"/>
              <a:t> </a:t>
            </a:r>
            <a:r>
              <a:rPr lang="zh-CN" altLang="zh-CN" b="1" dirty="0" smtClean="0"/>
              <a:t>度相关</a:t>
            </a:r>
            <a:r>
              <a:rPr lang="zh-CN" altLang="zh-CN" b="1" dirty="0"/>
              <a:t>性</a:t>
            </a:r>
            <a:r>
              <a:rPr lang="en-US" altLang="zh-CN" b="1" dirty="0"/>
              <a:t/>
            </a:r>
            <a:br>
              <a:rPr lang="en-US" altLang="zh-CN" b="1" dirty="0"/>
            </a:br>
            <a:endParaRPr kumimoji="1" lang="zh-CN" altLang="en-US" dirty="0"/>
          </a:p>
        </p:txBody>
      </p:sp>
      <p:sp>
        <p:nvSpPr>
          <p:cNvPr id="5" name="文本框 4"/>
          <p:cNvSpPr txBox="1"/>
          <p:nvPr/>
        </p:nvSpPr>
        <p:spPr>
          <a:xfrm>
            <a:off x="170373" y="1966803"/>
            <a:ext cx="184666" cy="369332"/>
          </a:xfrm>
          <a:prstGeom prst="rect">
            <a:avLst/>
          </a:prstGeom>
          <a:noFill/>
        </p:spPr>
        <p:txBody>
          <a:bodyPr wrap="none" rtlCol="0">
            <a:spAutoFit/>
          </a:bodyPr>
          <a:lstStyle/>
          <a:p>
            <a:endParaRPr kumimoji="1" lang="zh-CN" altLang="en-US" dirty="0"/>
          </a:p>
        </p:txBody>
      </p:sp>
      <p:grpSp>
        <p:nvGrpSpPr>
          <p:cNvPr id="16" name="组 15"/>
          <p:cNvGrpSpPr/>
          <p:nvPr/>
        </p:nvGrpSpPr>
        <p:grpSpPr>
          <a:xfrm>
            <a:off x="1750196" y="3701326"/>
            <a:ext cx="4878865" cy="882739"/>
            <a:chOff x="1750196" y="2756619"/>
            <a:chExt cx="4878865" cy="882739"/>
          </a:xfrm>
        </p:grpSpPr>
        <p:sp>
          <p:nvSpPr>
            <p:cNvPr id="6" name="椭圆 5"/>
            <p:cNvSpPr/>
            <p:nvPr/>
          </p:nvSpPr>
          <p:spPr>
            <a:xfrm>
              <a:off x="1750196" y="2756619"/>
              <a:ext cx="758935" cy="882739"/>
            </a:xfrm>
            <a:prstGeom prst="ellipse">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5870126" y="2772108"/>
              <a:ext cx="758935" cy="851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cxnSp>
          <p:nvCxnSpPr>
            <p:cNvPr id="9" name="直线连接符 8"/>
            <p:cNvCxnSpPr>
              <a:stCxn id="6" idx="6"/>
              <a:endCxn id="7" idx="2"/>
            </p:cNvCxnSpPr>
            <p:nvPr/>
          </p:nvCxnSpPr>
          <p:spPr>
            <a:xfrm>
              <a:off x="2509131" y="3197989"/>
              <a:ext cx="3360995" cy="2"/>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3569621"/>
      </p:ext>
    </p:extLst>
  </p:cSld>
  <p:clrMapOvr>
    <a:masterClrMapping/>
  </p:clrMapOvr>
  <p:transition xmlns:p14="http://schemas.microsoft.com/office/powerpoint/2010/main" spd="slow">
    <p:push dir="u"/>
  </p:transition>
</p:sld>
</file>

<file path=ppt/theme/theme1.xml><?xml version="1.0" encoding="utf-8"?>
<a:theme xmlns:a="http://schemas.openxmlformats.org/drawingml/2006/main" name="chengjun">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chengjun.thmx</Template>
  <TotalTime>5779</TotalTime>
  <Words>2418</Words>
  <Application>Microsoft Macintosh PowerPoint</Application>
  <PresentationFormat>全屏显示(16:9)</PresentationFormat>
  <Paragraphs>223</Paragraphs>
  <Slides>40</Slides>
  <Notes>11</Notes>
  <HiddenSlides>0</HiddenSlides>
  <MMClips>0</MMClips>
  <ScaleCrop>false</ScaleCrop>
  <HeadingPairs>
    <vt:vector size="4" baseType="variant">
      <vt:variant>
        <vt:lpstr>主题</vt:lpstr>
      </vt:variant>
      <vt:variant>
        <vt:i4>7</vt:i4>
      </vt:variant>
      <vt:variant>
        <vt:lpstr>幻灯片标题</vt:lpstr>
      </vt:variant>
      <vt:variant>
        <vt:i4>40</vt:i4>
      </vt:variant>
    </vt:vector>
  </HeadingPairs>
  <TitlesOfParts>
    <vt:vector size="47" baseType="lpstr">
      <vt:lpstr>chengjun</vt:lpstr>
      <vt:lpstr>Office 主题</vt:lpstr>
      <vt:lpstr>1_Office 主题</vt:lpstr>
      <vt:lpstr>2_Office 主题</vt:lpstr>
      <vt:lpstr>3_Office 主题</vt:lpstr>
      <vt:lpstr>4_Office 主题</vt:lpstr>
      <vt:lpstr>5_Office 主题</vt:lpstr>
      <vt:lpstr>影响信息传播的可计算因素分析   </vt:lpstr>
      <vt:lpstr>社交网络上的计算传播学</vt:lpstr>
      <vt:lpstr>PowerPoint 演示文稿</vt:lpstr>
      <vt:lpstr>本章简介  </vt:lpstr>
      <vt:lpstr>引言</vt:lpstr>
      <vt:lpstr>3.2 社交网络结构</vt:lpstr>
      <vt:lpstr>3.2.1网络密度 </vt:lpstr>
      <vt:lpstr>网络的结构与功能差异导致信息级联上的差异 </vt:lpstr>
      <vt:lpstr>3.2.2 度相关性 </vt:lpstr>
      <vt:lpstr>度相关性影响扩散阈值和规模</vt:lpstr>
      <vt:lpstr>度相关性影响信息传播速度</vt:lpstr>
      <vt:lpstr>3.2.3 空间结构</vt:lpstr>
      <vt:lpstr>中国高校间的友谊网络</vt:lpstr>
      <vt:lpstr>中国高校间的友谊网络</vt:lpstr>
      <vt:lpstr>3.2.4 Hub节点</vt:lpstr>
      <vt:lpstr>3.2.5 小世界特性</vt:lpstr>
      <vt:lpstr>一个信息扩散阈值模型</vt:lpstr>
      <vt:lpstr>临界</vt:lpstr>
      <vt:lpstr>3.2.6 信息传播对于社交网络结构演化的反作用</vt:lpstr>
      <vt:lpstr>Twitter中信息扩散与网络结构的共演化 </vt:lpstr>
      <vt:lpstr>3.3 信息属性的影响</vt:lpstr>
      <vt:lpstr>信息暴露曲线</vt:lpstr>
      <vt:lpstr>新浪微博上的信息扩散</vt:lpstr>
      <vt:lpstr>3.4 用户属性及其相似性的影响</vt:lpstr>
      <vt:lpstr>3.4.1 用户自身属性</vt:lpstr>
      <vt:lpstr>用户分类  </vt:lpstr>
      <vt:lpstr>其他用户的转发</vt:lpstr>
      <vt:lpstr>大众媒体、“传教士”、草根</vt:lpstr>
      <vt:lpstr>3.4.2 好友属性的趋同性</vt:lpstr>
      <vt:lpstr>属性趋同性</vt:lpstr>
      <vt:lpstr>3.4.3 好友间的同伴作用</vt:lpstr>
      <vt:lpstr>随机对照试验</vt:lpstr>
      <vt:lpstr>视频扩散中的社交影响</vt:lpstr>
      <vt:lpstr>微博回复行为与社交影响</vt:lpstr>
      <vt:lpstr>社交影响 VS. 趋同性</vt:lpstr>
      <vt:lpstr>3.5 用户阵发活动模式的影响</vt:lpstr>
      <vt:lpstr>Iribarren电子邮件实验</vt:lpstr>
      <vt:lpstr>移动电话呼叫数据</vt:lpstr>
      <vt:lpstr>3.6 本章小结和展望</vt:lpstr>
      <vt:lpstr>PowerPoint 演示文稿</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39</cp:revision>
  <dcterms:created xsi:type="dcterms:W3CDTF">2015-10-09T08:56:21Z</dcterms:created>
  <dcterms:modified xsi:type="dcterms:W3CDTF">2015-10-21T08:01:55Z</dcterms:modified>
</cp:coreProperties>
</file>